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62" r:id="rId1"/>
  </p:sldMasterIdLst>
  <p:notesMasterIdLst>
    <p:notesMasterId r:id="rId27"/>
  </p:notesMasterIdLst>
  <p:sldIdLst>
    <p:sldId id="256" r:id="rId2"/>
    <p:sldId id="257" r:id="rId3"/>
    <p:sldId id="260" r:id="rId4"/>
    <p:sldId id="259" r:id="rId5"/>
    <p:sldId id="267" r:id="rId6"/>
    <p:sldId id="268" r:id="rId7"/>
    <p:sldId id="276" r:id="rId8"/>
    <p:sldId id="278" r:id="rId9"/>
    <p:sldId id="279" r:id="rId10"/>
    <p:sldId id="261" r:id="rId11"/>
    <p:sldId id="266" r:id="rId12"/>
    <p:sldId id="262" r:id="rId13"/>
    <p:sldId id="263" r:id="rId14"/>
    <p:sldId id="265" r:id="rId15"/>
    <p:sldId id="264" r:id="rId16"/>
    <p:sldId id="269" r:id="rId17"/>
    <p:sldId id="270" r:id="rId18"/>
    <p:sldId id="271" r:id="rId19"/>
    <p:sldId id="272" r:id="rId20"/>
    <p:sldId id="273" r:id="rId21"/>
    <p:sldId id="277" r:id="rId22"/>
    <p:sldId id="274" r:id="rId23"/>
    <p:sldId id="282" r:id="rId24"/>
    <p:sldId id="281" r:id="rId25"/>
    <p:sldId id="280" r:id="rId26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6" autoAdjust="0"/>
    <p:restoredTop sz="94660"/>
  </p:normalViewPr>
  <p:slideViewPr>
    <p:cSldViewPr>
      <p:cViewPr varScale="1">
        <p:scale>
          <a:sx n="77" d="100"/>
          <a:sy n="77" d="100"/>
        </p:scale>
        <p:origin x="-293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496B66-8E3E-4368-84EC-62B76502A66D}" type="datetimeFigureOut">
              <a:rPr lang="lt-LT" smtClean="0"/>
              <a:pPr/>
              <a:t>2011.12.06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9FC54E-FF64-4C50-A780-0B65F001363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744942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FC54E-FF64-4C50-A780-0B65F001363E}" type="slidenum">
              <a:rPr lang="lt-LT" smtClean="0"/>
              <a:pPr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5109889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FC54E-FF64-4C50-A780-0B65F001363E}" type="slidenum">
              <a:rPr lang="lt-LT" smtClean="0"/>
              <a:pPr/>
              <a:t>3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510988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FC54E-FF64-4C50-A780-0B65F001363E}" type="slidenum">
              <a:rPr lang="lt-LT" smtClean="0"/>
              <a:pPr/>
              <a:t>4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510988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FC54E-FF64-4C50-A780-0B65F001363E}" type="slidenum">
              <a:rPr lang="lt-LT" smtClean="0"/>
              <a:pPr/>
              <a:t>5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510988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FC54E-FF64-4C50-A780-0B65F001363E}" type="slidenum">
              <a:rPr lang="lt-LT" smtClean="0"/>
              <a:pPr/>
              <a:t>6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510988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FC54E-FF64-4C50-A780-0B65F001363E}" type="slidenum">
              <a:rPr lang="lt-LT" smtClean="0"/>
              <a:pPr/>
              <a:t>8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510988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FC54E-FF64-4C50-A780-0B65F001363E}" type="slidenum">
              <a:rPr lang="lt-LT" smtClean="0"/>
              <a:pPr/>
              <a:t>9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5109889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FC54E-FF64-4C50-A780-0B65F001363E}" type="slidenum">
              <a:rPr lang="lt-LT" smtClean="0"/>
              <a:pPr/>
              <a:t>10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5109889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FC54E-FF64-4C50-A780-0B65F001363E}" type="slidenum">
              <a:rPr lang="lt-LT" smtClean="0"/>
              <a:pPr/>
              <a:t>11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5109889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FC54E-FF64-4C50-A780-0B65F001363E}" type="slidenum">
              <a:rPr lang="lt-LT" smtClean="0"/>
              <a:pPr/>
              <a:t>12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5109889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FC54E-FF64-4C50-A780-0B65F001363E}" type="slidenum">
              <a:rPr lang="lt-LT" smtClean="0"/>
              <a:pPr/>
              <a:t>13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5109889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FC54E-FF64-4C50-A780-0B65F001363E}" type="slidenum">
              <a:rPr lang="lt-LT" smtClean="0"/>
              <a:pPr/>
              <a:t>14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5109889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FC54E-FF64-4C50-A780-0B65F001363E}" type="slidenum">
              <a:rPr lang="lt-LT" smtClean="0"/>
              <a:pPr/>
              <a:t>15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5109889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FC54E-FF64-4C50-A780-0B65F001363E}" type="slidenum">
              <a:rPr lang="lt-LT" smtClean="0"/>
              <a:pPr/>
              <a:t>16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5109889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FC54E-FF64-4C50-A780-0B65F001363E}" type="slidenum">
              <a:rPr lang="lt-LT" smtClean="0"/>
              <a:pPr/>
              <a:t>17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5109889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FC54E-FF64-4C50-A780-0B65F001363E}" type="slidenum">
              <a:rPr lang="lt-LT" smtClean="0"/>
              <a:pPr/>
              <a:t>18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5109889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FC54E-FF64-4C50-A780-0B65F001363E}" type="slidenum">
              <a:rPr lang="lt-LT" smtClean="0"/>
              <a:pPr/>
              <a:t>19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5109889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FC54E-FF64-4C50-A780-0B65F001363E}" type="slidenum">
              <a:rPr lang="lt-LT" smtClean="0"/>
              <a:pPr/>
              <a:t>20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5109889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FC54E-FF64-4C50-A780-0B65F001363E}" type="slidenum">
              <a:rPr lang="lt-LT" smtClean="0"/>
              <a:pPr/>
              <a:t>21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5109889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FC54E-FF64-4C50-A780-0B65F001363E}" type="slidenum">
              <a:rPr lang="lt-LT" smtClean="0"/>
              <a:pPr/>
              <a:t>22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5109889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FC54E-FF64-4C50-A780-0B65F001363E}" type="slidenum">
              <a:rPr lang="lt-LT" smtClean="0"/>
              <a:pPr/>
              <a:t>23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5109889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FC54E-FF64-4C50-A780-0B65F001363E}" type="slidenum">
              <a:rPr lang="lt-LT" smtClean="0"/>
              <a:pPr/>
              <a:t>24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5109889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FC54E-FF64-4C50-A780-0B65F001363E}" type="slidenum">
              <a:rPr lang="lt-LT" smtClean="0"/>
              <a:pPr/>
              <a:t>25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510988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48D9209-6ABC-40E6-90DB-5777FE756C8A}" type="datetimeFigureOut">
              <a:rPr lang="lt-LT" smtClean="0"/>
              <a:pPr/>
              <a:t>2011.12.06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9C27D57F-26F9-4C9C-96A7-21308851E294}" type="slidenum">
              <a:rPr lang="lt-LT" smtClean="0"/>
              <a:pPr/>
              <a:t>‹#›</a:t>
            </a:fld>
            <a:endParaRPr lang="lt-LT" dirty="0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D9209-6ABC-40E6-90DB-5777FE756C8A}" type="datetimeFigureOut">
              <a:rPr lang="lt-LT" smtClean="0"/>
              <a:pPr/>
              <a:t>2011.12.06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7D57F-26F9-4C9C-96A7-21308851E294}" type="slidenum">
              <a:rPr lang="lt-LT" smtClean="0"/>
              <a:pPr/>
              <a:t>‹#›</a:t>
            </a:fld>
            <a:endParaRPr lang="lt-LT" dirty="0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48D9209-6ABC-40E6-90DB-5777FE756C8A}" type="datetimeFigureOut">
              <a:rPr lang="lt-LT" smtClean="0"/>
              <a:pPr/>
              <a:t>2011.12.06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7D57F-26F9-4C9C-96A7-21308851E294}" type="slidenum">
              <a:rPr lang="lt-LT" smtClean="0"/>
              <a:pPr/>
              <a:t>‹#›</a:t>
            </a:fld>
            <a:endParaRPr lang="lt-LT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D9209-6ABC-40E6-90DB-5777FE756C8A}" type="datetimeFigureOut">
              <a:rPr lang="lt-LT" smtClean="0"/>
              <a:pPr/>
              <a:t>2011.12.06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7D57F-26F9-4C9C-96A7-21308851E294}" type="slidenum">
              <a:rPr lang="lt-LT" smtClean="0"/>
              <a:pPr/>
              <a:t>‹#›</a:t>
            </a:fld>
            <a:endParaRPr lang="lt-LT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D9209-6ABC-40E6-90DB-5777FE756C8A}" type="datetimeFigureOut">
              <a:rPr lang="lt-LT" smtClean="0"/>
              <a:pPr/>
              <a:t>2011.12.06</a:t>
            </a:fld>
            <a:endParaRPr lang="lt-L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7D57F-26F9-4C9C-96A7-21308851E294}" type="slidenum">
              <a:rPr lang="lt-LT" smtClean="0"/>
              <a:pPr/>
              <a:t>‹#›</a:t>
            </a:fld>
            <a:endParaRPr lang="lt-LT" dirty="0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48D9209-6ABC-40E6-90DB-5777FE756C8A}" type="datetimeFigureOut">
              <a:rPr lang="lt-LT" smtClean="0"/>
              <a:pPr/>
              <a:t>2011.12.06</a:t>
            </a:fld>
            <a:endParaRPr lang="lt-L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7D57F-26F9-4C9C-96A7-21308851E294}" type="slidenum">
              <a:rPr lang="lt-LT" smtClean="0"/>
              <a:pPr/>
              <a:t>‹#›</a:t>
            </a:fld>
            <a:endParaRPr lang="lt-LT" dirty="0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D9209-6ABC-40E6-90DB-5777FE756C8A}" type="datetimeFigureOut">
              <a:rPr lang="lt-LT" smtClean="0"/>
              <a:pPr/>
              <a:t>2011.12.06</a:t>
            </a:fld>
            <a:endParaRPr lang="lt-L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7D57F-26F9-4C9C-96A7-21308851E294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48D9209-6ABC-40E6-90DB-5777FE756C8A}" type="datetimeFigureOut">
              <a:rPr lang="lt-LT" smtClean="0"/>
              <a:pPr/>
              <a:t>2011.12.06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7D57F-26F9-4C9C-96A7-21308851E294}" type="slidenum">
              <a:rPr lang="lt-LT" smtClean="0"/>
              <a:pPr/>
              <a:t>‹#›</a:t>
            </a:fld>
            <a:endParaRPr lang="lt-LT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dirty="0" smtClean="0"/>
              <a:t>Spustelėkite </a:t>
            </a:r>
            <a:r>
              <a:rPr lang="lt-LT" dirty="0" err="1" smtClean="0"/>
              <a:t>piktogr</a:t>
            </a:r>
            <a:r>
              <a:rPr lang="lt-LT" dirty="0" smtClean="0"/>
              <a:t>. norėdami įtraukti pav.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48D9209-6ABC-40E6-90DB-5777FE756C8A}" type="datetimeFigureOut">
              <a:rPr lang="lt-LT" smtClean="0"/>
              <a:pPr/>
              <a:t>2011.12.06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7D57F-26F9-4C9C-96A7-21308851E294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D9209-6ABC-40E6-90DB-5777FE756C8A}" type="datetimeFigureOut">
              <a:rPr lang="lt-LT" smtClean="0"/>
              <a:pPr/>
              <a:t>2011.12.06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7D57F-26F9-4C9C-96A7-21308851E29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D9209-6ABC-40E6-90DB-5777FE756C8A}" type="datetimeFigureOut">
              <a:rPr lang="lt-LT" smtClean="0"/>
              <a:pPr/>
              <a:t>2011.12.06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7D57F-26F9-4C9C-96A7-21308851E29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648D9209-6ABC-40E6-90DB-5777FE756C8A}" type="datetimeFigureOut">
              <a:rPr lang="lt-LT" smtClean="0"/>
              <a:pPr/>
              <a:t>2011.12.06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9C27D57F-26F9-4C9C-96A7-21308851E294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3" r:id="rId1"/>
    <p:sldLayoutId id="2147484264" r:id="rId2"/>
    <p:sldLayoutId id="2147484265" r:id="rId3"/>
    <p:sldLayoutId id="2147484266" r:id="rId4"/>
    <p:sldLayoutId id="2147484267" r:id="rId5"/>
    <p:sldLayoutId id="2147484268" r:id="rId6"/>
    <p:sldLayoutId id="2147484269" r:id="rId7"/>
    <p:sldLayoutId id="2147484270" r:id="rId8"/>
    <p:sldLayoutId id="2147484271" r:id="rId9"/>
    <p:sldLayoutId id="2147484272" r:id="rId10"/>
    <p:sldLayoutId id="2147484273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3635896" y="5517232"/>
            <a:ext cx="5256584" cy="850776"/>
          </a:xfrm>
        </p:spPr>
        <p:txBody>
          <a:bodyPr>
            <a:normAutofit lnSpcReduction="10000"/>
          </a:bodyPr>
          <a:lstStyle/>
          <a:p>
            <a:pPr algn="r"/>
            <a:r>
              <a:rPr lang="lt-LT" dirty="0"/>
              <a:t>2011-12-08</a:t>
            </a:r>
            <a:endParaRPr lang="lt-LT" dirty="0" smtClean="0"/>
          </a:p>
          <a:p>
            <a:pPr algn="r"/>
            <a:r>
              <a:rPr lang="lt-LT" dirty="0" smtClean="0"/>
              <a:t>Diana </a:t>
            </a:r>
            <a:r>
              <a:rPr lang="lt-LT" dirty="0" err="1" smtClean="0"/>
              <a:t>Martinaitienė</a:t>
            </a:r>
            <a:r>
              <a:rPr lang="lt-LT" dirty="0" smtClean="0"/>
              <a:t>              Šiauliai</a:t>
            </a:r>
            <a:endParaRPr lang="lt-LT" dirty="0"/>
          </a:p>
          <a:p>
            <a:pPr algn="r"/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491880" y="2276872"/>
            <a:ext cx="5544616" cy="2880320"/>
          </a:xfrm>
        </p:spPr>
        <p:txBody>
          <a:bodyPr>
            <a:normAutofit fontScale="90000"/>
          </a:bodyPr>
          <a:lstStyle/>
          <a:p>
            <a:pPr algn="ctr"/>
            <a:r>
              <a:rPr lang="lt-LT" sz="4400" dirty="0"/>
              <a:t>Tradicinių </a:t>
            </a:r>
            <a:r>
              <a:rPr lang="lt-LT" sz="4400" dirty="0" smtClean="0"/>
              <a:t>kalendorinių švenčių </a:t>
            </a:r>
            <a:r>
              <a:rPr lang="lt-LT" sz="4400" dirty="0"/>
              <a:t>organizavimas ir režisūros  </a:t>
            </a:r>
            <a:r>
              <a:rPr lang="lt-LT" sz="4400" dirty="0" smtClean="0"/>
              <a:t>bendruomenėje</a:t>
            </a:r>
            <a:r>
              <a:rPr lang="lt-LT" sz="4400" dirty="0"/>
              <a:t/>
            </a:r>
            <a:br>
              <a:rPr lang="lt-LT" sz="4400" dirty="0"/>
            </a:br>
            <a:endParaRPr lang="lt-LT" sz="4400" dirty="0"/>
          </a:p>
        </p:txBody>
      </p:sp>
    </p:spTree>
    <p:extLst>
      <p:ext uri="{BB962C8B-B14F-4D97-AF65-F5344CB8AC3E}">
        <p14:creationId xmlns:p14="http://schemas.microsoft.com/office/powerpoint/2010/main" xmlns="" val="176197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 smtClean="0"/>
              <a:t>Tradicinių kalendorinių švenčių samprata 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274320" y="908720"/>
            <a:ext cx="8595360" cy="532748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lt-LT" b="1" dirty="0" smtClean="0"/>
              <a:t>ŠVENTĖ - tai visuma sakralios prasmės veiksmų, kuria nors išskirtine proga atliekamų didesnėje ar mažesnėje bendrijoje ir suteikianti tos bendrijos nariams dvasinį pasitenkinimą bei fizinį atsipalaidavimą, sielos atgaivą.</a:t>
            </a:r>
          </a:p>
          <a:p>
            <a:pPr>
              <a:buNone/>
            </a:pPr>
            <a:endParaRPr lang="lt-LT" sz="900" b="1" dirty="0" smtClean="0"/>
          </a:p>
          <a:p>
            <a:pPr>
              <a:buNone/>
            </a:pPr>
            <a:r>
              <a:rPr lang="lt-LT" b="1" dirty="0" smtClean="0"/>
              <a:t>Tradicinės kalendorinės šventės – tai šventės, kurios kasmet pasikartoja tuo pačiu ar panašiu laiku, atspindi gamtos kaitos ir žmonių darbų ritmą.</a:t>
            </a:r>
          </a:p>
          <a:p>
            <a:pPr>
              <a:buNone/>
            </a:pPr>
            <a:endParaRPr lang="lt-LT" sz="800" b="1" dirty="0" smtClean="0"/>
          </a:p>
          <a:p>
            <a:pPr>
              <a:buNone/>
            </a:pPr>
            <a:r>
              <a:rPr lang="lt-LT" b="1" dirty="0" smtClean="0"/>
              <a:t>Lietuvių tradicinėse kalendorinėse šventėse persipina senieji ikikrikščioniškieji ir naujesni – krikščioniškieji – elementai.</a:t>
            </a:r>
          </a:p>
          <a:p>
            <a:pPr>
              <a:buNone/>
            </a:pPr>
            <a:endParaRPr lang="lt-LT" sz="800" b="1" dirty="0" smtClean="0"/>
          </a:p>
          <a:p>
            <a:pPr>
              <a:buNone/>
            </a:pPr>
            <a:r>
              <a:rPr lang="lt-LT" b="1" dirty="0" smtClean="0"/>
              <a:t>Keičiantis žmonių patirčiai, pasaulio suvokimui ir gyvenimo būdui bei santykiams, kinta ir tradicijos, papročiai, nors šiai sričiai ir būdingas tam tikras konservatyvumas.</a:t>
            </a:r>
          </a:p>
          <a:p>
            <a:pPr>
              <a:buNone/>
            </a:pPr>
            <a:endParaRPr lang="lt-LT" sz="800" b="1" dirty="0" smtClean="0"/>
          </a:p>
          <a:p>
            <a:pPr>
              <a:buNone/>
            </a:pPr>
            <a:r>
              <a:rPr lang="lt-LT" b="1" spc="0" dirty="0" smtClean="0"/>
              <a:t>Beveik visos didžiosios kalendorinės šventės </a:t>
            </a:r>
          </a:p>
          <a:p>
            <a:pPr>
              <a:buNone/>
            </a:pPr>
            <a:r>
              <a:rPr lang="lt-LT" b="1" spc="0" dirty="0" smtClean="0"/>
              <a:t>	yra bendruomeninės, išskyrus kai kurių </a:t>
            </a:r>
          </a:p>
          <a:p>
            <a:pPr>
              <a:buNone/>
            </a:pPr>
            <a:r>
              <a:rPr lang="lt-LT" b="1" spc="0" dirty="0" smtClean="0"/>
              <a:t>   švenčių atskirus momentus. </a:t>
            </a:r>
            <a:endParaRPr lang="lt-LT" b="1" spc="0" dirty="0"/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4384828"/>
            <a:ext cx="3707904" cy="24731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46052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 smtClean="0"/>
              <a:t>Sąvokos</a:t>
            </a:r>
            <a:r>
              <a:rPr lang="lt-LT" b="1" dirty="0"/>
              <a:t/>
            </a:r>
            <a:br>
              <a:rPr lang="lt-LT" b="1" dirty="0"/>
            </a:b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None/>
            </a:pPr>
            <a:r>
              <a:rPr lang="lt-LT" b="1" dirty="0" smtClean="0"/>
              <a:t>TRADICIJA – tai papročių, apeigų, vaizdinių, idėjų, simbolių išlaikymas, perdavimas iš kartos į kartą; tai tokie veiksmai ar įvykiai, kurie daugmaž reguliariai kartojasi ir tapo tam tikromis žmonių paisomomis taisyklėmis.</a:t>
            </a:r>
          </a:p>
          <a:p>
            <a:pPr>
              <a:buNone/>
            </a:pPr>
            <a:r>
              <a:rPr lang="lt-LT" b="1" dirty="0" smtClean="0"/>
              <a:t>PAPROTYS – tai įprasti poelgiai, tapę nerašytomis elgesio normomis. Paprotys nurodo elgesio veiksmus konkrečiose situacijose.</a:t>
            </a:r>
          </a:p>
          <a:p>
            <a:pPr>
              <a:buNone/>
            </a:pPr>
            <a:r>
              <a:rPr lang="lt-LT" b="1" dirty="0" smtClean="0"/>
              <a:t>APEIGOS – tai sankaupa simbolinių veiksmų, kurie griežtai nustatomi tradicijų, papročių ir lydi </a:t>
            </a:r>
          </a:p>
          <a:p>
            <a:pPr>
              <a:buNone/>
            </a:pPr>
            <a:r>
              <a:rPr lang="lt-LT" b="1" dirty="0" smtClean="0"/>
              <a:t>   kokį svarbų įvykį. Apeigos parodo to </a:t>
            </a:r>
          </a:p>
          <a:p>
            <a:pPr>
              <a:buNone/>
            </a:pPr>
            <a:r>
              <a:rPr lang="lt-LT" b="1" dirty="0" smtClean="0"/>
              <a:t>   įvykio vidinę esmę.</a:t>
            </a:r>
          </a:p>
          <a:p>
            <a:pPr>
              <a:buNone/>
            </a:pPr>
            <a:endParaRPr lang="lt-LT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4221088"/>
            <a:ext cx="3707904" cy="24731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9200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 smtClean="0"/>
              <a:t>Apie kalendorių</a:t>
            </a:r>
            <a:r>
              <a:rPr lang="lt-LT" b="1" dirty="0"/>
              <a:t/>
            </a:r>
            <a:br>
              <a:rPr lang="lt-LT" b="1" dirty="0"/>
            </a:b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None/>
            </a:pPr>
            <a:r>
              <a:rPr lang="lt-LT" sz="2400" dirty="0" smtClean="0"/>
              <a:t>	</a:t>
            </a:r>
            <a:r>
              <a:rPr lang="lt-LT" sz="2400" b="1" dirty="0" smtClean="0"/>
              <a:t>Etninis kalendorius sudaromas derinant </a:t>
            </a:r>
            <a:r>
              <a:rPr lang="lt-LT" sz="2400" b="1" dirty="0" err="1" smtClean="0"/>
              <a:t>fenologinius</a:t>
            </a:r>
            <a:r>
              <a:rPr lang="lt-LT" sz="2400" b="1" dirty="0" smtClean="0"/>
              <a:t> reiškinius su dangaus šviesulių judėjimo dėsningumais.</a:t>
            </a:r>
          </a:p>
          <a:p>
            <a:pPr>
              <a:buNone/>
            </a:pPr>
            <a:endParaRPr lang="lt-LT" sz="800" b="1" dirty="0" smtClean="0"/>
          </a:p>
          <a:p>
            <a:pPr>
              <a:buNone/>
            </a:pPr>
            <a:r>
              <a:rPr lang="lt-LT" b="1" dirty="0" smtClean="0"/>
              <a:t>	</a:t>
            </a:r>
            <a:r>
              <a:rPr lang="lt-LT" sz="2000" b="1" dirty="0" smtClean="0"/>
              <a:t>MĖNULIO</a:t>
            </a:r>
            <a:r>
              <a:rPr lang="lt-LT" b="1" dirty="0" smtClean="0"/>
              <a:t> kalendorius – archajiškiausias. Pagal jį metuose buvo 13 mėnesių, savaitę sudarė 9 dienos.  </a:t>
            </a:r>
          </a:p>
          <a:p>
            <a:pPr>
              <a:buNone/>
            </a:pPr>
            <a:endParaRPr lang="lt-LT" sz="800" b="1" dirty="0" smtClean="0"/>
          </a:p>
          <a:p>
            <a:pPr>
              <a:buNone/>
            </a:pPr>
            <a:r>
              <a:rPr lang="lt-LT" b="1" dirty="0" smtClean="0"/>
              <a:t>	SAULĖS kalendorius pradėtas naudoti įsigalėjus žemdirbystei. Jį naudojame ir šiandien. </a:t>
            </a:r>
            <a:endParaRPr lang="lt-LT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4581128"/>
            <a:ext cx="7200900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11746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sz="3400" b="1" dirty="0" smtClean="0"/>
              <a:t>Įvairių metų laikų kalendorinių švenčių ypatumai </a:t>
            </a:r>
            <a:r>
              <a:rPr lang="lt-LT" b="1" dirty="0"/>
              <a:t/>
            </a:r>
            <a:br>
              <a:rPr lang="lt-LT" b="1" dirty="0"/>
            </a:b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46152" cy="4937760"/>
          </a:xfrm>
        </p:spPr>
        <p:txBody>
          <a:bodyPr>
            <a:normAutofit/>
          </a:bodyPr>
          <a:lstStyle/>
          <a:p>
            <a:r>
              <a:rPr lang="lt-LT" b="1" dirty="0" smtClean="0"/>
              <a:t>ŽIEMOS švenčių papročiuose daug artimiausių ir tolimesnių oro spėjimų, bandymų savo elgesiu, darbais nulemti gerą orą, sąlygas būsimai sėjai, javų augimui, derliaus nuėmimui, šeimos sėkmę, jos narių, gyvulių sveikatą, gausumą. </a:t>
            </a:r>
            <a:endParaRPr lang="en-US" b="1" dirty="0" smtClean="0"/>
          </a:p>
          <a:p>
            <a:endParaRPr lang="en-US" sz="800" b="1" dirty="0" smtClean="0"/>
          </a:p>
          <a:p>
            <a:r>
              <a:rPr lang="lt-LT" b="1" dirty="0" smtClean="0"/>
              <a:t>PAVASARIO švenčių papročiuose daug dėmesio skiriama sėklos kokybei, pagrindiniams pavasario lauko darbams, naminių paukščių perinimui ir kt. </a:t>
            </a:r>
            <a:endParaRPr lang="en-US" b="1" dirty="0" smtClean="0"/>
          </a:p>
          <a:p>
            <a:endParaRPr lang="lt-LT" sz="800" b="1" dirty="0" smtClean="0"/>
          </a:p>
          <a:p>
            <a:r>
              <a:rPr lang="lt-LT" b="1" dirty="0" smtClean="0"/>
              <a:t>VASAROS IR VĖLYVOJO PAVASARIO švenčių papročiuose daugiausia vyrauja rūpestis pasėlių priežiūra, žemės ruošimu būsimai sėjai, derliaus dorojimu. </a:t>
            </a:r>
            <a:endParaRPr lang="en-US" b="1" dirty="0" smtClean="0"/>
          </a:p>
          <a:p>
            <a:endParaRPr lang="lt-LT" sz="800" b="1" dirty="0" smtClean="0"/>
          </a:p>
          <a:p>
            <a:r>
              <a:rPr lang="lt-LT" b="1" dirty="0" smtClean="0"/>
              <a:t>RUDENS šventėse dažniausiai dėkojama už derlių, prisimenami ir pagerbiami mirusieji. </a:t>
            </a:r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xmlns="" val="411746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vydija.lt/kurejai_kuryba/Gintvile/2010/IMGP44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059832" cy="2973137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46152" cy="4937760"/>
          </a:xfrm>
          <a:effectLst>
            <a:softEdge rad="31750"/>
          </a:effectLst>
        </p:spPr>
        <p:txBody>
          <a:bodyPr>
            <a:normAutofit/>
          </a:bodyPr>
          <a:lstStyle/>
          <a:p>
            <a:pPr algn="r"/>
            <a:endParaRPr lang="lt-LT" b="1" dirty="0" smtClean="0"/>
          </a:p>
          <a:p>
            <a:pPr algn="r"/>
            <a:r>
              <a:rPr lang="lt-LT" b="1" dirty="0" smtClean="0"/>
              <a:t>Pastovių švenčių laikas skaičiuojamas pagal </a:t>
            </a:r>
          </a:p>
          <a:p>
            <a:pPr algn="r">
              <a:buNone/>
            </a:pPr>
            <a:r>
              <a:rPr lang="lt-LT" b="1" dirty="0" smtClean="0"/>
              <a:t>Saulės, o kilnojamų – pagal mėnulio kalendorių.</a:t>
            </a:r>
          </a:p>
          <a:p>
            <a:endParaRPr lang="lt-LT" b="1" dirty="0" smtClean="0"/>
          </a:p>
          <a:p>
            <a:pPr algn="r"/>
            <a:r>
              <a:rPr lang="lt-LT" b="1" dirty="0" smtClean="0"/>
              <a:t>Kilnojama šventė yra Velykos ir visos su          </a:t>
            </a:r>
          </a:p>
          <a:p>
            <a:pPr algn="r">
              <a:buNone/>
            </a:pPr>
            <a:r>
              <a:rPr lang="lt-LT" b="1" dirty="0" smtClean="0"/>
              <a:t>jomis susiję šventės: Užgavėnės, Šeštinės, Sekminės, Devintinės.</a:t>
            </a:r>
          </a:p>
          <a:p>
            <a:endParaRPr lang="lt-LT" b="1" dirty="0" smtClean="0"/>
          </a:p>
          <a:p>
            <a:r>
              <a:rPr lang="lt-LT" b="1" dirty="0" smtClean="0"/>
              <a:t>Kilnojama dabar yra ir pirmoji Advento diena.</a:t>
            </a:r>
          </a:p>
          <a:p>
            <a:endParaRPr lang="lt-LT" b="1" dirty="0" smtClean="0"/>
          </a:p>
          <a:p>
            <a:r>
              <a:rPr lang="lt-LT" b="1" dirty="0" smtClean="0"/>
              <a:t>Visos kitos šventės yra pastovios ir švenčiamos kiekvienais metais tuo pačiu laiku.</a:t>
            </a:r>
            <a:endParaRPr lang="lt-LT" b="1" dirty="0"/>
          </a:p>
        </p:txBody>
      </p:sp>
      <p:sp>
        <p:nvSpPr>
          <p:cNvPr id="4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lt-LT" b="1" dirty="0" smtClean="0"/>
              <a:t>Pastovios ir kilnojamos šventės</a:t>
            </a:r>
            <a:r>
              <a:rPr lang="lt-LT" b="1" dirty="0"/>
              <a:t/>
            </a:r>
            <a:br>
              <a:rPr lang="lt-LT" b="1" dirty="0"/>
            </a:br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xmlns="" val="411746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rotWithShape="1"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lt-LT" sz="2800" b="1" dirty="0" smtClean="0"/>
              <a:t>Švenčių ratas</a:t>
            </a:r>
            <a:endParaRPr lang="ru-RU" sz="2800" u="sng" dirty="0">
              <a:latin typeface="Comic Sans MS" pitchFamily="66" charset="0"/>
            </a:endParaRPr>
          </a:p>
        </p:txBody>
      </p:sp>
      <p:sp>
        <p:nvSpPr>
          <p:cNvPr id="18" name="Turinio vietos rezervavimo ženklas 1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2053" name="AutoShape 5"/>
          <p:cNvSpPr>
            <a:spLocks noChangeAspect="1" noChangeArrowheads="1"/>
          </p:cNvSpPr>
          <p:nvPr/>
        </p:nvSpPr>
        <p:spPr bwMode="auto">
          <a:xfrm>
            <a:off x="1042988" y="1484313"/>
            <a:ext cx="7129462" cy="466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lt-LT"/>
          </a:p>
        </p:txBody>
      </p:sp>
      <p:sp useBgFill="1">
        <p:nvSpPr>
          <p:cNvPr id="2054" name="Oval 6"/>
          <p:cNvSpPr>
            <a:spLocks noChangeArrowheads="1"/>
          </p:cNvSpPr>
          <p:nvPr/>
        </p:nvSpPr>
        <p:spPr bwMode="auto">
          <a:xfrm>
            <a:off x="2692400" y="2038350"/>
            <a:ext cx="3832225" cy="3560763"/>
          </a:xfrm>
          <a:prstGeom prst="ellipse">
            <a:avLst/>
          </a:prstGeom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lt-LT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2692400" y="3817938"/>
            <a:ext cx="383222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lt-LT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4608513" y="2038350"/>
            <a:ext cx="0" cy="35591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lt-LT"/>
          </a:p>
        </p:txBody>
      </p:sp>
      <p:sp>
        <p:nvSpPr>
          <p:cNvPr id="2057" name="Line 9"/>
          <p:cNvSpPr>
            <a:spLocks noChangeShapeType="1"/>
          </p:cNvSpPr>
          <p:nvPr/>
        </p:nvSpPr>
        <p:spPr bwMode="auto">
          <a:xfrm>
            <a:off x="3240088" y="2586038"/>
            <a:ext cx="2736850" cy="2463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lt-LT"/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 flipH="1">
            <a:off x="3240088" y="2586038"/>
            <a:ext cx="2736850" cy="2463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lt-LT"/>
          </a:p>
        </p:txBody>
      </p:sp>
      <p:sp useBgFill="1"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4060825" y="5735638"/>
            <a:ext cx="1362075" cy="409575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b="1" dirty="0">
                <a:latin typeface="Candara" pitchFamily="34" charset="0"/>
              </a:rPr>
              <a:t>KALĖDOS</a:t>
            </a:r>
            <a:endParaRPr lang="ru-RU" dirty="0">
              <a:latin typeface="Candara" pitchFamily="34" charset="0"/>
            </a:endParaRPr>
          </a:p>
        </p:txBody>
      </p:sp>
      <p:sp useBgFill="1"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6661150" y="3544889"/>
            <a:ext cx="1504950" cy="532184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b="1" dirty="0">
                <a:latin typeface="Candara" pitchFamily="34" charset="0"/>
              </a:rPr>
              <a:t>RUDENS LYGIADIENIS</a:t>
            </a:r>
            <a:endParaRPr lang="ru-RU" dirty="0">
              <a:latin typeface="Candara" pitchFamily="34" charset="0"/>
            </a:endParaRPr>
          </a:p>
        </p:txBody>
      </p:sp>
      <p:sp useBgFill="1"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1049338" y="3544888"/>
            <a:ext cx="1503362" cy="547687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b="1" dirty="0">
                <a:latin typeface="Candara" pitchFamily="34" charset="0"/>
              </a:rPr>
              <a:t>PAVASARIO LYGIADIENIS</a:t>
            </a:r>
            <a:endParaRPr lang="ru-RU" dirty="0">
              <a:latin typeface="Candara" pitchFamily="34" charset="0"/>
            </a:endParaRPr>
          </a:p>
        </p:txBody>
      </p:sp>
      <p:sp useBgFill="1"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3922713" y="1490663"/>
            <a:ext cx="1231900" cy="41275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b="1" dirty="0">
                <a:latin typeface="Candara" pitchFamily="34" charset="0"/>
              </a:rPr>
              <a:t>RASOS</a:t>
            </a:r>
            <a:endParaRPr lang="ru-RU" dirty="0">
              <a:latin typeface="Candara" pitchFamily="34" charset="0"/>
            </a:endParaRPr>
          </a:p>
        </p:txBody>
      </p:sp>
      <p:sp useBgFill="1"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6113463" y="2174875"/>
            <a:ext cx="957262" cy="411163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b="1" dirty="0">
                <a:latin typeface="Candara" pitchFamily="34" charset="0"/>
              </a:rPr>
              <a:t>ŽOLINĖ</a:t>
            </a:r>
            <a:endParaRPr lang="ru-RU" dirty="0">
              <a:latin typeface="Candara" pitchFamily="34" charset="0"/>
            </a:endParaRPr>
          </a:p>
        </p:txBody>
      </p:sp>
      <p:sp useBgFill="1">
        <p:nvSpPr>
          <p:cNvPr id="2064" name="Text Box 16"/>
          <p:cNvSpPr txBox="1">
            <a:spLocks noChangeArrowheads="1"/>
          </p:cNvSpPr>
          <p:nvPr/>
        </p:nvSpPr>
        <p:spPr bwMode="auto">
          <a:xfrm>
            <a:off x="5976938" y="5186363"/>
            <a:ext cx="1093787" cy="411162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b="1" dirty="0">
                <a:latin typeface="Candara" pitchFamily="34" charset="0"/>
              </a:rPr>
              <a:t>VĖLINĖS</a:t>
            </a:r>
            <a:endParaRPr lang="ru-RU" dirty="0">
              <a:latin typeface="Candara" pitchFamily="34" charset="0"/>
            </a:endParaRPr>
          </a:p>
        </p:txBody>
      </p:sp>
      <p:sp useBgFill="1">
        <p:nvSpPr>
          <p:cNvPr id="2065" name="Text Box 17"/>
          <p:cNvSpPr txBox="1">
            <a:spLocks noChangeArrowheads="1"/>
          </p:cNvSpPr>
          <p:nvPr/>
        </p:nvSpPr>
        <p:spPr bwMode="auto">
          <a:xfrm>
            <a:off x="1870075" y="5186363"/>
            <a:ext cx="1549797" cy="411162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b="1" dirty="0">
                <a:latin typeface="Candara" pitchFamily="34" charset="0"/>
              </a:rPr>
              <a:t>UŽGAVĖNĖS</a:t>
            </a:r>
            <a:endParaRPr lang="ru-RU" dirty="0">
              <a:latin typeface="Candara" pitchFamily="34" charset="0"/>
            </a:endParaRPr>
          </a:p>
        </p:txBody>
      </p:sp>
      <p:sp useBgFill="1">
        <p:nvSpPr>
          <p:cNvPr id="2066" name="Text Box 18"/>
          <p:cNvSpPr txBox="1">
            <a:spLocks noChangeArrowheads="1"/>
          </p:cNvSpPr>
          <p:nvPr/>
        </p:nvSpPr>
        <p:spPr bwMode="auto">
          <a:xfrm>
            <a:off x="1835696" y="2132856"/>
            <a:ext cx="1238250" cy="411163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b="1" dirty="0">
                <a:latin typeface="Candara" pitchFamily="34" charset="0"/>
              </a:rPr>
              <a:t>VELYKOS</a:t>
            </a:r>
            <a:endParaRPr lang="ru-RU" dirty="0">
              <a:latin typeface="Candara" pitchFamily="34" charset="0"/>
            </a:endParaRPr>
          </a:p>
        </p:txBody>
      </p:sp>
      <p:pic>
        <p:nvPicPr>
          <p:cNvPr id="17" name="Picture 2" descr="http://www.vydija.lt/kurejai_kuryba/Gintvile/2010/IMGP44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2348880"/>
            <a:ext cx="3059832" cy="2973137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2843808" y="1196752"/>
            <a:ext cx="6300192" cy="5328592"/>
          </a:xfrm>
        </p:spPr>
        <p:txBody>
          <a:bodyPr>
            <a:normAutofit/>
          </a:bodyPr>
          <a:lstStyle/>
          <a:p>
            <a:r>
              <a:rPr lang="lt-LT" sz="2400" b="1" dirty="0" smtClean="0"/>
              <a:t>Gerai išsistudijuoti rengiamos šventės tradicijas ir papročius (šaltiniai: knygos, internetas, </a:t>
            </a:r>
            <a:r>
              <a:rPr lang="lt-LT" sz="2400" b="1" u="sng" dirty="0" smtClean="0"/>
              <a:t>vietinių senų žmonių atsiminimai, liudijimai</a:t>
            </a:r>
            <a:r>
              <a:rPr lang="lt-LT" sz="2400" b="1" dirty="0" smtClean="0"/>
              <a:t>)</a:t>
            </a:r>
          </a:p>
          <a:p>
            <a:r>
              <a:rPr lang="lt-LT" sz="2400" b="1" dirty="0" smtClean="0"/>
              <a:t>Pasidomėti kitų patirtimi</a:t>
            </a:r>
          </a:p>
          <a:p>
            <a:r>
              <a:rPr lang="lt-LT" sz="2400" b="1" dirty="0" smtClean="0"/>
              <a:t>Atsirinkti tik tai, kas aktualu šiandieniniam žmogui</a:t>
            </a:r>
          </a:p>
          <a:p>
            <a:r>
              <a:rPr lang="lt-LT" sz="2400" b="1" dirty="0" smtClean="0"/>
              <a:t>Veiksmus subtiliai priderinti prie turimų galimybių ir aplinkos</a:t>
            </a:r>
          </a:p>
          <a:p>
            <a:r>
              <a:rPr lang="lt-LT" sz="2400" b="1" dirty="0" smtClean="0"/>
              <a:t>Šventėje pagal galimybes visi žmonės turi būti dalyviai, o ne artistai ir žiūrovai</a:t>
            </a:r>
          </a:p>
          <a:p>
            <a:r>
              <a:rPr lang="lt-LT" sz="2400" b="1" dirty="0" smtClean="0"/>
              <a:t>Pasiruošimas šventei yra toks pat svarbus kiekvienam jos dalyviui, kaip ir pati šventė</a:t>
            </a:r>
          </a:p>
          <a:p>
            <a:endParaRPr lang="lt-LT" sz="2400" b="1" dirty="0" smtClean="0"/>
          </a:p>
          <a:p>
            <a:pPr>
              <a:buNone/>
            </a:pPr>
            <a:endParaRPr lang="lt-LT" sz="2400" b="1" dirty="0" smtClean="0"/>
          </a:p>
        </p:txBody>
      </p:sp>
      <p:sp>
        <p:nvSpPr>
          <p:cNvPr id="4" name="Antraštė 1"/>
          <p:cNvSpPr txBox="1">
            <a:spLocks/>
          </p:cNvSpPr>
          <p:nvPr/>
        </p:nvSpPr>
        <p:spPr>
          <a:xfrm>
            <a:off x="323528" y="260649"/>
            <a:ext cx="8519542" cy="100811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77500" lnSpcReduction="20000"/>
          </a:bodyPr>
          <a:lstStyle/>
          <a:p>
            <a:pPr lvl="0" algn="ctr">
              <a:spcBef>
                <a:spcPts val="400"/>
              </a:spcBef>
            </a:pPr>
            <a:r>
              <a:rPr lang="lt-LT" sz="3600" b="1" noProof="0" dirty="0" smtClean="0">
                <a:solidFill>
                  <a:schemeClr val="tx2"/>
                </a:solidFill>
                <a:latin typeface="+mj-lt"/>
                <a:ea typeface="+mj-ea"/>
                <a:cs typeface="Tunga" pitchFamily="2"/>
              </a:rPr>
              <a:t>Kalendorinių švenčių organizavimo bendruomenėje principai (1)</a:t>
            </a:r>
            <a:r>
              <a:rPr kumimoji="0" lang="lt-L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  <a:t/>
            </a:r>
            <a:br>
              <a:rPr kumimoji="0" lang="lt-L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</a:br>
            <a:endParaRPr kumimoji="0" lang="lt-LT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Tunga" pitchFamily="2"/>
            </a:endParaRPr>
          </a:p>
        </p:txBody>
      </p:sp>
      <p:pic>
        <p:nvPicPr>
          <p:cNvPr id="54276" name="Picture 4" descr="http://www.vydija.lt/kurejai_kuryba/Gintvile/gintes_i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1268760"/>
            <a:ext cx="3087703" cy="4824536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156335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2843808" y="1196752"/>
            <a:ext cx="6300192" cy="5328592"/>
          </a:xfrm>
        </p:spPr>
        <p:txBody>
          <a:bodyPr>
            <a:normAutofit/>
          </a:bodyPr>
          <a:lstStyle/>
          <a:p>
            <a:endParaRPr lang="lt-LT" sz="2400" b="1" dirty="0" smtClean="0"/>
          </a:p>
          <a:p>
            <a:pPr>
              <a:buNone/>
            </a:pPr>
            <a:endParaRPr lang="lt-LT" sz="2400" b="1" dirty="0" smtClean="0"/>
          </a:p>
        </p:txBody>
      </p:sp>
      <p:sp>
        <p:nvSpPr>
          <p:cNvPr id="4" name="Antraštė 1"/>
          <p:cNvSpPr txBox="1">
            <a:spLocks/>
          </p:cNvSpPr>
          <p:nvPr/>
        </p:nvSpPr>
        <p:spPr>
          <a:xfrm>
            <a:off x="323528" y="260649"/>
            <a:ext cx="8519542" cy="100811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77500" lnSpcReduction="20000"/>
          </a:bodyPr>
          <a:lstStyle/>
          <a:p>
            <a:pPr lvl="0" algn="ctr">
              <a:spcBef>
                <a:spcPts val="400"/>
              </a:spcBef>
            </a:pPr>
            <a:r>
              <a:rPr lang="lt-LT" sz="3600" b="1" noProof="0" dirty="0" smtClean="0">
                <a:solidFill>
                  <a:schemeClr val="tx2"/>
                </a:solidFill>
                <a:latin typeface="+mj-lt"/>
                <a:ea typeface="+mj-ea"/>
                <a:cs typeface="Tunga" pitchFamily="2"/>
              </a:rPr>
              <a:t>Kalendorinių švenčių organizavimo bendruomenėje principai (2)</a:t>
            </a:r>
            <a:r>
              <a:rPr kumimoji="0" lang="lt-L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  <a:t/>
            </a:r>
            <a:br>
              <a:rPr kumimoji="0" lang="lt-L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</a:br>
            <a:endParaRPr kumimoji="0" lang="lt-LT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Tunga" pitchFamily="2"/>
            </a:endParaRPr>
          </a:p>
        </p:txBody>
      </p:sp>
      <p:pic>
        <p:nvPicPr>
          <p:cNvPr id="56322" name="Picture 2" descr="http://www.vydija.lt/kurejai_kuryba/Gintvile/gintes_p9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80728"/>
            <a:ext cx="3092924" cy="4968552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7" name="Turinio vietos rezervavimo ženklas 2"/>
          <p:cNvSpPr txBox="1">
            <a:spLocks/>
          </p:cNvSpPr>
          <p:nvPr/>
        </p:nvSpPr>
        <p:spPr>
          <a:xfrm>
            <a:off x="2996208" y="1349152"/>
            <a:ext cx="6147792" cy="5328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71450" marR="0" lvl="0" indent="-173736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lt-LT" sz="2400" b="1" spc="30" dirty="0" smtClean="0">
                <a:solidFill>
                  <a:schemeClr val="tx2"/>
                </a:solidFill>
                <a:cs typeface="Tahoma" pitchFamily="34" charset="0"/>
              </a:rPr>
              <a:t>Kiekvienas dalyvis turėtų, jei reikia, ir materialiai prisidėti rengiant šventę</a:t>
            </a:r>
          </a:p>
          <a:p>
            <a:pPr marL="171450" marR="0" lvl="0" indent="-173736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lt-LT" sz="2400" b="1" spc="30" dirty="0" smtClean="0">
                <a:solidFill>
                  <a:schemeClr val="tx2"/>
                </a:solidFill>
                <a:cs typeface="Tahoma" pitchFamily="34" charset="0"/>
              </a:rPr>
              <a:t>Vengti padėkų raštų, skatinti visus žmones dėkoti vienas kitam</a:t>
            </a:r>
          </a:p>
          <a:p>
            <a:pPr marL="171450" marR="0" lvl="0" indent="-173736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lt-LT" sz="2400" b="1" i="0" u="none" strike="noStrike" kern="1200" cap="none" spc="3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Vengti</a:t>
            </a:r>
            <a:r>
              <a:rPr kumimoji="0" lang="lt-LT" sz="2400" b="1" i="0" u="none" strike="noStrike" kern="1200" cap="none" spc="3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„svarbių” žmonių kvietimo (nebent jie yra tos bendruomenės nariai) ir išskirtinio dėmesio jiems skyrimo (žodžio suteikimo, dovanų, padėkų raštų ir pan.)</a:t>
            </a:r>
          </a:p>
          <a:p>
            <a:pPr marL="171450" marR="0" lvl="0" indent="-173736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lt-LT" sz="2400" b="1" i="0" u="none" strike="noStrike" kern="1200" cap="none" spc="3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Bendruomenės šventėje kiekvienas (pradedant mažu vaiku ir </a:t>
            </a:r>
            <a:r>
              <a:rPr lang="lt-LT" sz="2400" b="1" spc="30" dirty="0" smtClean="0">
                <a:solidFill>
                  <a:schemeClr val="tx2"/>
                </a:solidFill>
                <a:cs typeface="Tahoma" pitchFamily="34" charset="0"/>
              </a:rPr>
              <a:t>baigiant garbaus amžiaus žmonėmis) </a:t>
            </a:r>
            <a:r>
              <a:rPr kumimoji="0" lang="lt-LT" sz="2400" b="1" i="0" u="none" strike="noStrike" kern="1200" cap="none" spc="3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turi rasti savo vietą,</a:t>
            </a:r>
            <a:r>
              <a:rPr kumimoji="0" lang="lt-LT" sz="2400" b="1" i="0" u="none" strike="noStrike" kern="1200" cap="none" spc="3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įsiprasminti ir iš tikrųjų švęsti</a:t>
            </a:r>
          </a:p>
          <a:p>
            <a:pPr marL="171450" marR="0" lvl="0" indent="-173736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lt-LT" sz="2400" b="1" spc="30" dirty="0" smtClean="0">
                <a:solidFill>
                  <a:schemeClr val="tx2"/>
                </a:solidFill>
                <a:cs typeface="Tahoma" pitchFamily="34" charset="0"/>
              </a:rPr>
              <a:t>...</a:t>
            </a:r>
            <a:endParaRPr kumimoji="0" lang="lt-LT" sz="2400" b="1" i="0" u="none" strike="noStrike" kern="1200" cap="none" spc="30" normalizeH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Tahoma" pitchFamily="34" charset="0"/>
            </a:endParaRPr>
          </a:p>
          <a:p>
            <a:pPr marL="171450" marR="0" lvl="0" indent="-173736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lt-LT" sz="2400" b="1" i="0" u="none" strike="noStrike" kern="1200" cap="none" spc="3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Tahoma" pitchFamily="34" charset="0"/>
            </a:endParaRPr>
          </a:p>
          <a:p>
            <a:pPr marL="171450" marR="0" lvl="0" indent="-173736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/>
            </a:pPr>
            <a:endParaRPr kumimoji="0" lang="lt-LT" sz="2400" b="1" i="0" u="none" strike="noStrike" kern="1200" cap="none" spc="3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335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lt-LT" b="1" dirty="0" smtClean="0"/>
              <a:t>Naujieji metai (01.01)</a:t>
            </a:r>
            <a:r>
              <a:rPr lang="lt-LT" b="1" dirty="0"/>
              <a:t/>
            </a:r>
            <a:br>
              <a:rPr lang="lt-LT" b="1" dirty="0"/>
            </a:b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274319" y="1298448"/>
            <a:ext cx="8658773" cy="4937760"/>
          </a:xfrm>
        </p:spPr>
        <p:txBody>
          <a:bodyPr>
            <a:normAutofit lnSpcReduction="10000"/>
          </a:bodyPr>
          <a:lstStyle/>
          <a:p>
            <a:pPr marL="342900" indent="-342900" algn="r"/>
            <a:r>
              <a:rPr lang="lt-LT" b="1" dirty="0" smtClean="0"/>
              <a:t>Vienas kito sveikinimų ir geros ateities </a:t>
            </a:r>
          </a:p>
          <a:p>
            <a:pPr marL="0" indent="0">
              <a:buNone/>
            </a:pPr>
            <a:r>
              <a:rPr lang="lt-LT" b="1" dirty="0"/>
              <a:t> </a:t>
            </a:r>
            <a:r>
              <a:rPr lang="lt-LT" b="1" dirty="0" smtClean="0"/>
              <a:t>                                                          linkėjimų diena: pirmą metų dieną </a:t>
            </a:r>
          </a:p>
          <a:p>
            <a:pPr marL="0" indent="0">
              <a:buNone/>
            </a:pPr>
            <a:r>
              <a:rPr lang="lt-LT" b="1" dirty="0"/>
              <a:t> </a:t>
            </a:r>
            <a:r>
              <a:rPr lang="lt-LT" b="1" dirty="0" smtClean="0"/>
              <a:t>                                                          pasakyti linkėjimai išsipildo</a:t>
            </a:r>
          </a:p>
          <a:p>
            <a:pPr marL="342900" indent="-342900"/>
            <a:endParaRPr lang="lt-LT" b="1" dirty="0"/>
          </a:p>
          <a:p>
            <a:pPr marL="342900" indent="-342900"/>
            <a:r>
              <a:rPr lang="lt-LT" b="1" dirty="0" smtClean="0"/>
              <a:t>Švęsta panašiai kaip ir Kūčios-Kalėdos: išvakarėse – susitaikymas ir skolų grąžinimas, prausimasis,  apeiginė vakarienė, burtai, šventės dieną – pamaldos bažnyčioje, vaišės</a:t>
            </a:r>
          </a:p>
          <a:p>
            <a:pPr marL="342900" indent="-342900"/>
            <a:endParaRPr lang="lt-LT" b="1" dirty="0"/>
          </a:p>
          <a:p>
            <a:pPr marL="342900" indent="-342900"/>
            <a:r>
              <a:rPr lang="lt-LT" b="1" dirty="0" smtClean="0"/>
              <a:t>Kai kur Žemaitijoje buvo paprotys pasitinkant Naujuosius metus uždegti šiaudų kūlį</a:t>
            </a:r>
          </a:p>
          <a:p>
            <a:pPr marL="342900" indent="-342900"/>
            <a:endParaRPr lang="lt-LT" b="1" dirty="0"/>
          </a:p>
          <a:p>
            <a:pPr marL="342900" indent="-342900"/>
            <a:r>
              <a:rPr lang="lt-LT" b="1" dirty="0" smtClean="0"/>
              <a:t>Aukštaitijoje būdavo improvizuojamos grumtynės tarp iškaršusio senio ilga linine barzda su kailiniais ir kumpa lazda bei vikraus jaunuolio su dovanų maišu. </a:t>
            </a:r>
          </a:p>
          <a:p>
            <a:pPr marL="342900" indent="-342900"/>
            <a:endParaRPr lang="lt-LT" b="1" dirty="0" smtClean="0"/>
          </a:p>
          <a:p>
            <a:pPr marL="0" indent="0">
              <a:buNone/>
            </a:pPr>
            <a:endParaRPr lang="lt-LT" b="1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404664"/>
            <a:ext cx="3237153" cy="216000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114716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15861" y="260648"/>
            <a:ext cx="8591550" cy="1066801"/>
          </a:xfrm>
        </p:spPr>
        <p:txBody>
          <a:bodyPr>
            <a:normAutofit fontScale="90000"/>
          </a:bodyPr>
          <a:lstStyle/>
          <a:p>
            <a:pPr algn="r"/>
            <a:r>
              <a:rPr lang="lt-LT" b="1" dirty="0" smtClean="0"/>
              <a:t>Trys karaliai (01.06)</a:t>
            </a:r>
            <a:r>
              <a:rPr lang="lt-LT" b="1" dirty="0"/>
              <a:t/>
            </a:r>
            <a:br>
              <a:rPr lang="lt-LT" b="1" dirty="0"/>
            </a:b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5226896"/>
          </a:xfrm>
        </p:spPr>
        <p:txBody>
          <a:bodyPr>
            <a:normAutofit fontScale="92500" lnSpcReduction="10000"/>
          </a:bodyPr>
          <a:lstStyle/>
          <a:p>
            <a:pPr algn="r">
              <a:lnSpc>
                <a:spcPct val="110000"/>
              </a:lnSpc>
            </a:pPr>
            <a:r>
              <a:rPr lang="lt-LT" b="1" dirty="0" smtClean="0"/>
              <a:t>Tą dieną </a:t>
            </a:r>
            <a:r>
              <a:rPr lang="lt-LT" b="1" dirty="0"/>
              <a:t>baigdavosi Saulėgrįžos </a:t>
            </a:r>
            <a:r>
              <a:rPr lang="lt-LT" b="1" dirty="0" smtClean="0"/>
              <a:t>šventė,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lt-LT" b="1" dirty="0" smtClean="0"/>
              <a:t>                                                                    žmonės </a:t>
            </a:r>
            <a:r>
              <a:rPr lang="lt-LT" b="1" dirty="0"/>
              <a:t>pradėdavo žadinti </a:t>
            </a:r>
            <a:r>
              <a:rPr lang="lt-LT" b="1" dirty="0" smtClean="0"/>
              <a:t>šalčio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lt-LT" b="1" dirty="0"/>
              <a:t> </a:t>
            </a:r>
            <a:r>
              <a:rPr lang="lt-LT" b="1" dirty="0" smtClean="0"/>
              <a:t>                                                                   sukaustytą žemę.</a:t>
            </a:r>
          </a:p>
          <a:p>
            <a:pPr marL="0" indent="0">
              <a:buNone/>
            </a:pPr>
            <a:endParaRPr lang="lt-LT" sz="900" b="1" dirty="0" smtClean="0"/>
          </a:p>
          <a:p>
            <a:pPr marL="0" indent="0">
              <a:buNone/>
            </a:pPr>
            <a:endParaRPr lang="lt-LT" sz="900" b="1" dirty="0" smtClean="0"/>
          </a:p>
          <a:p>
            <a:pPr marL="0" indent="0">
              <a:buNone/>
            </a:pPr>
            <a:endParaRPr lang="lt-LT" sz="900" b="1" dirty="0" smtClean="0"/>
          </a:p>
          <a:p>
            <a:pPr marL="0" indent="0">
              <a:buNone/>
            </a:pPr>
            <a:endParaRPr lang="lt-LT" sz="900" b="1" dirty="0"/>
          </a:p>
          <a:p>
            <a:pPr marL="342900" indent="-342900"/>
            <a:r>
              <a:rPr lang="lt-LT" b="1" dirty="0" smtClean="0"/>
              <a:t>Svarbiausias šios šventės paprotys - „karalių“ vaikščiojimas </a:t>
            </a:r>
            <a:r>
              <a:rPr lang="lt-LT" b="1" dirty="0" err="1" smtClean="0"/>
              <a:t>pakiemiui</a:t>
            </a:r>
            <a:r>
              <a:rPr lang="lt-LT" b="1" dirty="0" smtClean="0"/>
              <a:t> visus sveikinant giesmėmis, vaišinantis ir renkant sau dovanas.</a:t>
            </a:r>
          </a:p>
          <a:p>
            <a:pPr marL="342900" indent="-342900">
              <a:buNone/>
            </a:pPr>
            <a:endParaRPr lang="lt-LT" sz="900" b="1" dirty="0"/>
          </a:p>
          <a:p>
            <a:pPr marL="342900" indent="-342900"/>
            <a:r>
              <a:rPr lang="lt-LT" b="1" dirty="0" smtClean="0"/>
              <a:t> Ant durų „karaliai“ užrašo kryželius ir raides: </a:t>
            </a:r>
            <a:r>
              <a:rPr lang="en-US" sz="3000" b="1" dirty="0" smtClean="0"/>
              <a:t>+K +M +B</a:t>
            </a:r>
          </a:p>
          <a:p>
            <a:pPr marL="342900" indent="-342900">
              <a:buNone/>
            </a:pPr>
            <a:endParaRPr lang="en-US" sz="900" b="1" dirty="0"/>
          </a:p>
          <a:p>
            <a:pPr marL="342900" indent="-342900"/>
            <a:r>
              <a:rPr lang="lt-LT" b="1" dirty="0" smtClean="0"/>
              <a:t>„Trijų karalių“ vaikštynės – </a:t>
            </a:r>
            <a:r>
              <a:rPr lang="lt-LT" b="1" dirty="0" err="1" smtClean="0"/>
              <a:t>pokalėdinio</a:t>
            </a:r>
            <a:r>
              <a:rPr lang="lt-LT" b="1" dirty="0" smtClean="0"/>
              <a:t> laikotarpio sveikintojų-</a:t>
            </a:r>
            <a:r>
              <a:rPr lang="lt-LT" b="1" dirty="0" err="1" smtClean="0"/>
              <a:t>kalėdotojų</a:t>
            </a:r>
            <a:r>
              <a:rPr lang="lt-LT" b="1" dirty="0" smtClean="0"/>
              <a:t> vaikštynių tąsa.</a:t>
            </a:r>
          </a:p>
          <a:p>
            <a:pPr marL="342900" indent="-342900">
              <a:buNone/>
            </a:pPr>
            <a:endParaRPr lang="lt-LT" sz="900" b="1" dirty="0"/>
          </a:p>
          <a:p>
            <a:pPr marL="342900" indent="-342900"/>
            <a:r>
              <a:rPr lang="lt-LT" b="1" dirty="0" smtClean="0"/>
              <a:t>„Karalių“ grupės sudėtis įvairiose vietovėse buvo skirtinga</a:t>
            </a:r>
          </a:p>
          <a:p>
            <a:pPr marL="0" indent="0">
              <a:buNone/>
            </a:pPr>
            <a:r>
              <a:rPr lang="lt-LT" b="1" dirty="0" smtClean="0"/>
              <a:t>                                                                                                                                                                    </a:t>
            </a:r>
            <a:r>
              <a:rPr lang="lt-LT" dirty="0" smtClean="0"/>
              <a:t>                                                                                                                                                             </a:t>
            </a:r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83968" cy="3212976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3599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591550" cy="792088"/>
          </a:xfrm>
        </p:spPr>
        <p:txBody>
          <a:bodyPr>
            <a:normAutofit fontScale="90000"/>
          </a:bodyPr>
          <a:lstStyle/>
          <a:p>
            <a:pPr algn="r"/>
            <a:r>
              <a:rPr lang="en-US" b="1" dirty="0" smtClean="0"/>
              <a:t>U</a:t>
            </a:r>
            <a:r>
              <a:rPr lang="lt-LT" b="1" dirty="0" err="1" smtClean="0"/>
              <a:t>žgavėnės</a:t>
            </a:r>
            <a:r>
              <a:rPr lang="lt-LT" b="1" dirty="0" smtClean="0"/>
              <a:t> </a:t>
            </a:r>
            <a:br>
              <a:rPr lang="lt-LT" b="1" dirty="0" smtClean="0"/>
            </a:br>
            <a:r>
              <a:rPr lang="lt-LT" sz="2400" dirty="0" smtClean="0"/>
              <a:t>(kilnojama šventė, 46 dienos prieš Velykas) </a:t>
            </a:r>
            <a:endParaRPr lang="lt-LT" sz="2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b="1" dirty="0" smtClean="0"/>
              <a:t>Užgavėnėmis baigiasi linksmybių laikotarpis </a:t>
            </a:r>
            <a:r>
              <a:rPr lang="lt-LT" b="1" i="1" dirty="0" smtClean="0"/>
              <a:t>mėsiedas</a:t>
            </a:r>
            <a:r>
              <a:rPr lang="lt-LT" b="1" dirty="0" smtClean="0"/>
              <a:t> ir prasideda priešvelykinio susikaupimo metas – </a:t>
            </a:r>
            <a:r>
              <a:rPr lang="lt-LT" b="1" i="1" dirty="0" smtClean="0"/>
              <a:t>gavėnia</a:t>
            </a:r>
            <a:r>
              <a:rPr lang="lt-LT" b="1" dirty="0" smtClean="0"/>
              <a:t>. </a:t>
            </a:r>
          </a:p>
          <a:p>
            <a:endParaRPr lang="lt-LT" b="1" dirty="0" smtClean="0"/>
          </a:p>
          <a:p>
            <a:r>
              <a:rPr lang="lt-LT" b="1" dirty="0" smtClean="0"/>
              <a:t> Užgavėnės – </a:t>
            </a:r>
            <a:r>
              <a:rPr lang="lt-LT" b="1" dirty="0"/>
              <a:t>žiemos virsmo į pavasarį šventė, žiemos palydos ir pavasario žadinimas</a:t>
            </a:r>
            <a:r>
              <a:rPr lang="lt-LT" b="1" dirty="0" smtClean="0"/>
              <a:t>. </a:t>
            </a:r>
          </a:p>
          <a:p>
            <a:endParaRPr lang="lt-LT" b="1" dirty="0" smtClean="0"/>
          </a:p>
          <a:p>
            <a:r>
              <a:rPr lang="lt-LT" b="1" dirty="0" smtClean="0"/>
              <a:t>Žmogus </a:t>
            </a:r>
            <a:r>
              <a:rPr lang="lt-LT" b="1" dirty="0" err="1" smtClean="0"/>
              <a:t>metafiziškai</a:t>
            </a:r>
            <a:r>
              <a:rPr lang="lt-LT" b="1" dirty="0" smtClean="0"/>
              <a:t> išgyvena </a:t>
            </a:r>
          </a:p>
          <a:p>
            <a:pPr>
              <a:buNone/>
            </a:pPr>
            <a:r>
              <a:rPr lang="lt-LT" b="1" dirty="0" smtClean="0"/>
              <a:t>	perėjimą iš dvasinės egzistencijos </a:t>
            </a:r>
            <a:r>
              <a:rPr lang="lt-LT" b="1" dirty="0"/>
              <a:t>į </a:t>
            </a:r>
            <a:endParaRPr lang="lt-LT" b="1" dirty="0" smtClean="0"/>
          </a:p>
          <a:p>
            <a:pPr>
              <a:buNone/>
            </a:pPr>
            <a:r>
              <a:rPr lang="lt-LT" b="1" dirty="0" smtClean="0"/>
              <a:t>   žemiškąją </a:t>
            </a:r>
            <a:r>
              <a:rPr lang="lt-LT" b="1" dirty="0"/>
              <a:t>būtį</a:t>
            </a:r>
          </a:p>
          <a:p>
            <a:pPr marL="0" indent="0">
              <a:buNone/>
            </a:pPr>
            <a:endParaRPr lang="lt-LT" b="1" dirty="0" smtClean="0"/>
          </a:p>
          <a:p>
            <a:endParaRPr lang="lt-LT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1174" y="2809504"/>
            <a:ext cx="4042826" cy="4048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162784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lt-LT" dirty="0"/>
              <a:t/>
            </a:r>
            <a:br>
              <a:rPr lang="lt-LT" dirty="0"/>
            </a:br>
            <a:r>
              <a:rPr lang="lt-LT" dirty="0" smtClean="0"/>
              <a:t>Pagrindiniai apeigų elementai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13"/>
          </p:nvPr>
        </p:nvSpPr>
        <p:spPr>
          <a:xfrm>
            <a:off x="467544" y="1412776"/>
            <a:ext cx="8402136" cy="4823432"/>
          </a:xfrm>
        </p:spPr>
        <p:txBody>
          <a:bodyPr>
            <a:normAutofit lnSpcReduction="10000"/>
          </a:bodyPr>
          <a:lstStyle/>
          <a:p>
            <a:r>
              <a:rPr lang="lt-LT" sz="2400" b="1" dirty="0" smtClean="0"/>
              <a:t>važinėjimasis po laukus bei į svečius ir žirgų lenktynės; </a:t>
            </a:r>
          </a:p>
          <a:p>
            <a:r>
              <a:rPr lang="lt-LT" sz="2400" b="1" dirty="0" smtClean="0"/>
              <a:t>moteriškos ir vyriškos lyties stabo vežiojimas ir jo žudymas; </a:t>
            </a:r>
          </a:p>
          <a:p>
            <a:r>
              <a:rPr lang="lt-LT" sz="2400" b="1" dirty="0" smtClean="0"/>
              <a:t>bendruomenės narių lankymas;</a:t>
            </a:r>
          </a:p>
          <a:p>
            <a:r>
              <a:rPr lang="lt-LT" sz="2400" b="1" dirty="0" smtClean="0"/>
              <a:t>vaidinimas persirengus gyvuliais, svetimais žmonėmis bei demonais; </a:t>
            </a:r>
          </a:p>
          <a:p>
            <a:r>
              <a:rPr lang="lt-LT" sz="2400" b="1" dirty="0" smtClean="0"/>
              <a:t>vaišės; </a:t>
            </a:r>
          </a:p>
          <a:p>
            <a:r>
              <a:rPr lang="lt-LT" sz="2400" b="1" dirty="0" smtClean="0"/>
              <a:t>žiemos demono Lašininio kovos </a:t>
            </a:r>
          </a:p>
          <a:p>
            <a:pPr>
              <a:buNone/>
            </a:pPr>
            <a:r>
              <a:rPr lang="lt-LT" sz="2400" b="1" dirty="0" smtClean="0"/>
              <a:t>	su pavasariu – Kanapiniu </a:t>
            </a:r>
          </a:p>
          <a:p>
            <a:pPr>
              <a:buNone/>
            </a:pPr>
            <a:r>
              <a:rPr lang="lt-LT" sz="2400" b="1" dirty="0" smtClean="0"/>
              <a:t>	vaizdavimas;</a:t>
            </a:r>
          </a:p>
          <a:p>
            <a:r>
              <a:rPr lang="lt-LT" sz="2400" b="1" dirty="0" smtClean="0"/>
              <a:t>laidotuvių ir (ar) vestuvių </a:t>
            </a:r>
          </a:p>
          <a:p>
            <a:pPr>
              <a:buNone/>
            </a:pPr>
            <a:r>
              <a:rPr lang="lt-LT" sz="2400" b="1" dirty="0" smtClean="0"/>
              <a:t>	inscenizacija; </a:t>
            </a:r>
          </a:p>
          <a:p>
            <a:r>
              <a:rPr lang="lt-LT" sz="2400" b="1" dirty="0" smtClean="0"/>
              <a:t>laistymasis vandeniu. </a:t>
            </a:r>
          </a:p>
        </p:txBody>
      </p:sp>
      <p:sp>
        <p:nvSpPr>
          <p:cNvPr id="6" name="Antraštė 1"/>
          <p:cNvSpPr txBox="1">
            <a:spLocks/>
          </p:cNvSpPr>
          <p:nvPr/>
        </p:nvSpPr>
        <p:spPr>
          <a:xfrm>
            <a:off x="5580112" y="260649"/>
            <a:ext cx="3262958" cy="100811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  <a:t>U</a:t>
            </a:r>
            <a:r>
              <a:rPr kumimoji="0" lang="lt-LT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  <a:t>žgavėnės</a:t>
            </a:r>
            <a:r>
              <a:rPr kumimoji="0" lang="lt-L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  <a:t/>
            </a:r>
            <a:br>
              <a:rPr kumimoji="0" lang="lt-L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</a:br>
            <a:endParaRPr kumimoji="0" lang="lt-LT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Tunga" pitchFamily="2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3429000"/>
            <a:ext cx="4283968" cy="3188184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372222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580112" y="260649"/>
            <a:ext cx="3262958" cy="1008111"/>
          </a:xfrm>
        </p:spPr>
        <p:txBody>
          <a:bodyPr>
            <a:normAutofit/>
          </a:bodyPr>
          <a:lstStyle/>
          <a:p>
            <a:pPr algn="r"/>
            <a:r>
              <a:rPr lang="en-US" b="1" dirty="0"/>
              <a:t>U</a:t>
            </a:r>
            <a:r>
              <a:rPr lang="lt-LT" b="1" dirty="0" err="1" smtClean="0"/>
              <a:t>žgavėnės</a:t>
            </a: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sz="2400" dirty="0" smtClean="0"/>
              <a:t>Kaukės ir persirengėliai</a:t>
            </a:r>
            <a:endParaRPr lang="lt-LT" sz="2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827584" y="1268760"/>
            <a:ext cx="8019296" cy="5112568"/>
          </a:xfrm>
        </p:spPr>
        <p:txBody>
          <a:bodyPr/>
          <a:lstStyle/>
          <a:p>
            <a:pPr marL="0" indent="0">
              <a:buNone/>
            </a:pPr>
            <a:r>
              <a:rPr lang="lt-LT" sz="2000" b="1" u="sng" dirty="0" smtClean="0"/>
              <a:t>Zoomorfinės kaukės</a:t>
            </a:r>
            <a:r>
              <a:rPr lang="lt-LT" sz="2000" b="1" dirty="0" smtClean="0"/>
              <a:t>:</a:t>
            </a:r>
          </a:p>
          <a:p>
            <a:pPr marL="0" indent="0">
              <a:buNone/>
            </a:pPr>
            <a:r>
              <a:rPr lang="lt-LT" sz="2000" b="1" dirty="0" smtClean="0"/>
              <a:t>     Ožys</a:t>
            </a:r>
          </a:p>
          <a:p>
            <a:pPr marL="0" indent="0">
              <a:buNone/>
            </a:pPr>
            <a:r>
              <a:rPr lang="lt-LT" sz="2000" b="1" dirty="0" smtClean="0"/>
              <a:t>     Gervė </a:t>
            </a:r>
          </a:p>
          <a:p>
            <a:pPr marL="0" indent="0">
              <a:buNone/>
            </a:pPr>
            <a:r>
              <a:rPr lang="lt-LT" sz="2000" b="1" dirty="0" smtClean="0"/>
              <a:t>     Arklys</a:t>
            </a:r>
          </a:p>
          <a:p>
            <a:pPr marL="0" indent="0">
              <a:buNone/>
            </a:pPr>
            <a:r>
              <a:rPr lang="lt-LT" sz="2000" b="1" dirty="0" smtClean="0"/>
              <a:t>     Meška</a:t>
            </a:r>
          </a:p>
          <a:p>
            <a:pPr marL="0" indent="0">
              <a:buNone/>
            </a:pPr>
            <a:endParaRPr lang="lt-LT" sz="2000" b="1" dirty="0" smtClean="0"/>
          </a:p>
          <a:p>
            <a:pPr marL="0" indent="0">
              <a:buNone/>
            </a:pPr>
            <a:r>
              <a:rPr lang="lt-LT" sz="2000" b="1" u="sng" dirty="0" smtClean="0"/>
              <a:t>Demonomorfinės kaukės:</a:t>
            </a:r>
          </a:p>
          <a:p>
            <a:pPr marL="0" indent="0">
              <a:buNone/>
            </a:pPr>
            <a:r>
              <a:rPr lang="lt-LT" sz="2000" b="1" dirty="0" smtClean="0"/>
              <a:t>     Velnias</a:t>
            </a:r>
          </a:p>
          <a:p>
            <a:pPr marL="0" indent="0">
              <a:buNone/>
            </a:pPr>
            <a:r>
              <a:rPr lang="lt-LT" sz="2000" b="1" dirty="0" smtClean="0"/>
              <a:t>     Ragana</a:t>
            </a:r>
          </a:p>
          <a:p>
            <a:pPr marL="0" indent="0">
              <a:buNone/>
            </a:pPr>
            <a:r>
              <a:rPr lang="lt-LT" sz="2000" b="1" dirty="0" smtClean="0"/>
              <a:t>     Giltinė</a:t>
            </a:r>
          </a:p>
          <a:p>
            <a:pPr marL="0" indent="0">
              <a:buNone/>
            </a:pPr>
            <a:r>
              <a:rPr lang="lt-LT" sz="2000" b="1" dirty="0" smtClean="0"/>
              <a:t>     Malpa (beždžionė)</a:t>
            </a:r>
          </a:p>
          <a:p>
            <a:pPr marL="0" indent="0">
              <a:buNone/>
            </a:pPr>
            <a:r>
              <a:rPr lang="lt-LT" sz="2000" b="1" dirty="0" smtClean="0"/>
              <a:t>     Lašininis ir Kanapinis</a:t>
            </a:r>
          </a:p>
          <a:p>
            <a:pPr marL="0" indent="0">
              <a:buNone/>
            </a:pPr>
            <a:endParaRPr lang="lt-LT" b="1" dirty="0" smtClean="0"/>
          </a:p>
          <a:p>
            <a:pPr marL="342900" indent="-342900"/>
            <a:endParaRPr lang="lt-LT" b="1" dirty="0" smtClean="0"/>
          </a:p>
          <a:p>
            <a:pPr marL="0" indent="0">
              <a:buNone/>
            </a:pPr>
            <a:endParaRPr lang="lt-LT" b="1" dirty="0" smtClean="0"/>
          </a:p>
        </p:txBody>
      </p:sp>
      <p:sp>
        <p:nvSpPr>
          <p:cNvPr id="10" name="Turinio vietos rezervavimo ženklas 2"/>
          <p:cNvSpPr txBox="1">
            <a:spLocks/>
          </p:cNvSpPr>
          <p:nvPr/>
        </p:nvSpPr>
        <p:spPr>
          <a:xfrm>
            <a:off x="3766200" y="1268760"/>
            <a:ext cx="5377800" cy="216024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3736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Char char="•"/>
              <a:defRPr sz="2200" b="0" i="0" kern="1200" cap="none" spc="3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34448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2pPr>
            <a:lvl3pPr marL="51593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3pPr>
            <a:lvl4pPr marL="68897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4pPr>
            <a:lvl5pPr marL="86042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5pPr>
            <a:lvl6pPr marL="105156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23444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41732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60020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lt-LT" sz="2000" b="1" dirty="0" smtClean="0"/>
              <a:t>         </a:t>
            </a:r>
            <a:r>
              <a:rPr lang="lt-LT" sz="2000" b="1" u="sng" dirty="0" smtClean="0"/>
              <a:t>Antropomorfinės kaukės:</a:t>
            </a:r>
          </a:p>
          <a:p>
            <a:pPr marL="0" indent="0">
              <a:buNone/>
            </a:pPr>
            <a:r>
              <a:rPr lang="lt-LT" sz="2000" b="1" dirty="0" smtClean="0"/>
              <a:t>                Žydas</a:t>
            </a:r>
          </a:p>
          <a:p>
            <a:pPr marL="0" indent="0">
              <a:buNone/>
            </a:pPr>
            <a:r>
              <a:rPr lang="lt-LT" sz="2000" b="1" dirty="0" smtClean="0"/>
              <a:t>                Čigonas</a:t>
            </a:r>
          </a:p>
          <a:p>
            <a:pPr marL="0" indent="0">
              <a:buNone/>
            </a:pPr>
            <a:r>
              <a:rPr lang="lt-LT" sz="2000" b="1" dirty="0" smtClean="0"/>
              <a:t>                Vengras vaistininkas</a:t>
            </a:r>
          </a:p>
          <a:p>
            <a:pPr marL="0" indent="0">
              <a:buNone/>
            </a:pPr>
            <a:r>
              <a:rPr lang="lt-LT" sz="2000" b="1" dirty="0" smtClean="0"/>
              <a:t>                Ubagas</a:t>
            </a:r>
          </a:p>
          <a:p>
            <a:pPr marL="0" indent="0">
              <a:buFont typeface="Arial" pitchFamily="34" charset="0"/>
              <a:buNone/>
            </a:pPr>
            <a:r>
              <a:rPr lang="lt-LT" sz="2000" b="1" dirty="0" smtClean="0"/>
              <a:t> </a:t>
            </a:r>
          </a:p>
          <a:p>
            <a:endParaRPr lang="lt-LT" sz="24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0937" y="2996952"/>
            <a:ext cx="5413064" cy="386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xmlns="" val="173087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foto.seemas.lt/images/art/velyk___margu__iai_by_seemas/4velyku-margutis-skutinetas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4005064"/>
            <a:ext cx="4061098" cy="3049387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lt-LT" dirty="0"/>
              <a:t/>
            </a:r>
            <a:br>
              <a:rPr lang="lt-LT" dirty="0"/>
            </a:br>
            <a:r>
              <a:rPr lang="en-US" dirty="0" err="1" smtClean="0"/>
              <a:t>Pasiruo</a:t>
            </a:r>
            <a:r>
              <a:rPr lang="lt-LT" dirty="0" smtClean="0"/>
              <a:t>š</a:t>
            </a:r>
            <a:r>
              <a:rPr lang="en-US" dirty="0" err="1" smtClean="0"/>
              <a:t>imas</a:t>
            </a:r>
            <a:r>
              <a:rPr lang="lt-LT" dirty="0" smtClean="0"/>
              <a:t> ir šventės datos nustatymas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323528" y="1268760"/>
            <a:ext cx="8595360" cy="493776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7</a:t>
            </a:r>
            <a:r>
              <a:rPr lang="lt-LT" b="1" dirty="0" smtClean="0"/>
              <a:t> savaičių atgailos, susilaikymo, pasninko laikotarpis – Gavėnia.</a:t>
            </a:r>
          </a:p>
          <a:p>
            <a:endParaRPr lang="lt-LT" sz="800" b="1" dirty="0" smtClean="0"/>
          </a:p>
          <a:p>
            <a:r>
              <a:rPr lang="lt-LT" b="1" dirty="0" smtClean="0"/>
              <a:t>Verbų sekmadienis</a:t>
            </a:r>
          </a:p>
          <a:p>
            <a:endParaRPr lang="lt-LT" sz="800" b="1" dirty="0" smtClean="0"/>
          </a:p>
          <a:p>
            <a:r>
              <a:rPr lang="lt-LT" b="1" dirty="0" smtClean="0"/>
              <a:t>Didžioji savaitė (Didieji trečiadienis, ketvirtadienis, penktadienis ir šeštadienis)</a:t>
            </a:r>
          </a:p>
          <a:p>
            <a:pPr algn="r">
              <a:buNone/>
            </a:pPr>
            <a:endParaRPr lang="lt-LT" sz="800" b="1" dirty="0" smtClean="0"/>
          </a:p>
          <a:p>
            <a:r>
              <a:rPr lang="lt-LT" b="1" dirty="0" smtClean="0"/>
              <a:t>Velykos švenčiamos pirmąjį mėnulio pilnaties sekmadienį po pavasario lygiadienio (t.y. tarp kovo </a:t>
            </a:r>
            <a:r>
              <a:rPr lang="en-US" b="1" dirty="0" smtClean="0"/>
              <a:t>22 ir </a:t>
            </a:r>
            <a:r>
              <a:rPr lang="lt-LT" b="1" dirty="0" smtClean="0"/>
              <a:t>balandžio </a:t>
            </a:r>
            <a:r>
              <a:rPr lang="en-US" b="1" dirty="0" smtClean="0"/>
              <a:t>26</a:t>
            </a:r>
            <a:r>
              <a:rPr lang="lt-LT" b="1" dirty="0" smtClean="0"/>
              <a:t> dienos)</a:t>
            </a:r>
          </a:p>
          <a:p>
            <a:endParaRPr lang="lt-LT" sz="800" b="1" dirty="0" smtClean="0"/>
          </a:p>
          <a:p>
            <a:r>
              <a:rPr lang="lt-LT" b="1" dirty="0" smtClean="0"/>
              <a:t>Seniau Velykos būdavo švenčiamos </a:t>
            </a:r>
            <a:r>
              <a:rPr lang="en-US" b="1" dirty="0" smtClean="0"/>
              <a:t>3 </a:t>
            </a:r>
            <a:r>
              <a:rPr lang="en-US" b="1" dirty="0" err="1" smtClean="0"/>
              <a:t>ar</a:t>
            </a:r>
            <a:r>
              <a:rPr lang="en-US" b="1" dirty="0" smtClean="0"/>
              <a:t> 4 </a:t>
            </a:r>
            <a:r>
              <a:rPr lang="en-US" b="1" dirty="0" err="1" smtClean="0"/>
              <a:t>dienas</a:t>
            </a:r>
            <a:r>
              <a:rPr lang="en-US" b="1" dirty="0" smtClean="0"/>
              <a:t>. </a:t>
            </a:r>
            <a:endParaRPr lang="lt-LT" b="1" dirty="0" smtClean="0"/>
          </a:p>
          <a:p>
            <a:pPr>
              <a:buNone/>
            </a:pPr>
            <a:r>
              <a:rPr lang="lt-LT" b="1" dirty="0" smtClean="0"/>
              <a:t>   </a:t>
            </a:r>
            <a:r>
              <a:rPr lang="en-US" b="1" dirty="0" err="1" smtClean="0"/>
              <a:t>Pirmoji</a:t>
            </a:r>
            <a:r>
              <a:rPr lang="en-US" b="1" dirty="0" smtClean="0"/>
              <a:t> </a:t>
            </a:r>
            <a:r>
              <a:rPr lang="en-US" b="1" dirty="0" err="1" smtClean="0"/>
              <a:t>Velyk</a:t>
            </a:r>
            <a:r>
              <a:rPr lang="lt-LT" b="1" dirty="0" smtClean="0"/>
              <a:t>ų diena vadinta ugnies, antroji – </a:t>
            </a:r>
          </a:p>
          <a:p>
            <a:pPr>
              <a:buNone/>
            </a:pPr>
            <a:r>
              <a:rPr lang="lt-LT" b="1" dirty="0" smtClean="0"/>
              <a:t>   Perkūno, trečioji – gegužės, ketvirtoji – ledų diena. </a:t>
            </a:r>
          </a:p>
          <a:p>
            <a:endParaRPr lang="lt-LT" sz="800" b="1" dirty="0" smtClean="0"/>
          </a:p>
          <a:p>
            <a:r>
              <a:rPr lang="lt-LT" b="1" dirty="0" smtClean="0"/>
              <a:t>Atvelykis – Vaikų velykėlės</a:t>
            </a:r>
            <a:endParaRPr lang="lt-LT" b="1" dirty="0"/>
          </a:p>
        </p:txBody>
      </p:sp>
      <p:sp>
        <p:nvSpPr>
          <p:cNvPr id="4" name="Antraštė 1"/>
          <p:cNvSpPr txBox="1">
            <a:spLocks/>
          </p:cNvSpPr>
          <p:nvPr/>
        </p:nvSpPr>
        <p:spPr>
          <a:xfrm>
            <a:off x="5580112" y="260649"/>
            <a:ext cx="3262958" cy="100811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3600" b="1" dirty="0" smtClean="0">
                <a:solidFill>
                  <a:schemeClr val="tx2"/>
                </a:solidFill>
                <a:latin typeface="+mj-lt"/>
                <a:ea typeface="+mj-ea"/>
                <a:cs typeface="Tunga" pitchFamily="2"/>
              </a:rPr>
              <a:t>Velyko</a:t>
            </a:r>
            <a:r>
              <a:rPr kumimoji="0" lang="lt-L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  <a:t>s</a:t>
            </a:r>
            <a:br>
              <a:rPr kumimoji="0" lang="lt-L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</a:br>
            <a:endParaRPr kumimoji="0" lang="lt-LT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Tung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335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lt-LT" dirty="0"/>
              <a:t/>
            </a:r>
            <a:br>
              <a:rPr lang="lt-LT" dirty="0"/>
            </a:br>
            <a:r>
              <a:rPr lang="lt-LT" dirty="0" smtClean="0"/>
              <a:t> Apeigų pagrindiniai elementai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611560" y="1628800"/>
            <a:ext cx="8258120" cy="4607408"/>
          </a:xfrm>
        </p:spPr>
        <p:txBody>
          <a:bodyPr>
            <a:normAutofit/>
          </a:bodyPr>
          <a:lstStyle/>
          <a:p>
            <a:r>
              <a:rPr lang="lt-LT" sz="2400" b="1" dirty="0" smtClean="0"/>
              <a:t>bendruomenės narių lankymas – lalavimas; </a:t>
            </a:r>
          </a:p>
          <a:p>
            <a:r>
              <a:rPr lang="lt-LT" sz="2400" b="1" dirty="0" smtClean="0"/>
              <a:t>margučiai; </a:t>
            </a:r>
          </a:p>
          <a:p>
            <a:r>
              <a:rPr lang="lt-LT" sz="2400" b="1" dirty="0" smtClean="0"/>
              <a:t>Velykų eglutė (kiaušinykas);</a:t>
            </a:r>
          </a:p>
          <a:p>
            <a:r>
              <a:rPr lang="lt-LT" sz="2400" b="1" dirty="0" smtClean="0"/>
              <a:t>vaišės;</a:t>
            </a:r>
          </a:p>
          <a:p>
            <a:r>
              <a:rPr lang="lt-LT" sz="2400" b="1" dirty="0" smtClean="0"/>
              <a:t>laistymasis vandeniu; </a:t>
            </a:r>
          </a:p>
          <a:p>
            <a:r>
              <a:rPr lang="lt-LT" sz="2400" b="1" dirty="0" smtClean="0"/>
              <a:t>supimasis; </a:t>
            </a:r>
          </a:p>
          <a:p>
            <a:r>
              <a:rPr lang="lt-LT" sz="2400" b="1" dirty="0" smtClean="0"/>
              <a:t>Velykų bobutė – Velykė. </a:t>
            </a:r>
          </a:p>
        </p:txBody>
      </p:sp>
      <p:sp>
        <p:nvSpPr>
          <p:cNvPr id="4" name="Antraštė 1"/>
          <p:cNvSpPr txBox="1">
            <a:spLocks/>
          </p:cNvSpPr>
          <p:nvPr/>
        </p:nvSpPr>
        <p:spPr>
          <a:xfrm>
            <a:off x="5580112" y="260649"/>
            <a:ext cx="3262958" cy="100811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3600" b="1" dirty="0" smtClean="0">
                <a:solidFill>
                  <a:schemeClr val="tx2"/>
                </a:solidFill>
                <a:latin typeface="+mj-lt"/>
                <a:ea typeface="+mj-ea"/>
                <a:cs typeface="Tunga" pitchFamily="2"/>
              </a:rPr>
              <a:t>Velyko</a:t>
            </a:r>
            <a:r>
              <a:rPr kumimoji="0" lang="lt-L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  <a:t>s</a:t>
            </a:r>
            <a:br>
              <a:rPr kumimoji="0" lang="lt-L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</a:br>
            <a:endParaRPr kumimoji="0" lang="lt-LT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Tunga" pitchFamily="2"/>
            </a:endParaRPr>
          </a:p>
        </p:txBody>
      </p:sp>
      <p:pic>
        <p:nvPicPr>
          <p:cNvPr id="2050" name="Picture 2" descr="http://www.muziejai.lt/prev_vers/images/image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05958" y="1916832"/>
            <a:ext cx="3186521" cy="4853494"/>
          </a:xfrm>
          <a:prstGeom prst="rect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xmlns="" val="156335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lt-LT" dirty="0"/>
              <a:t/>
            </a:r>
            <a:br>
              <a:rPr lang="lt-LT" dirty="0"/>
            </a:br>
            <a:r>
              <a:rPr lang="lt-LT" dirty="0" smtClean="0"/>
              <a:t>Margučiai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611560" y="1916832"/>
            <a:ext cx="8258120" cy="44644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2400" b="1" dirty="0" smtClean="0"/>
              <a:t>Kiaušinis – kosmoso embriono, pradžių pradžios simbolis.</a:t>
            </a:r>
          </a:p>
          <a:p>
            <a:pPr>
              <a:buNone/>
            </a:pPr>
            <a:r>
              <a:rPr lang="lt-LT" sz="2400" b="1" dirty="0" smtClean="0"/>
              <a:t>Margutis – gyvybės, vaisingumo, derlingumo, gamtos atgimimo simbolis</a:t>
            </a:r>
          </a:p>
          <a:p>
            <a:pPr>
              <a:buNone/>
            </a:pPr>
            <a:r>
              <a:rPr lang="lt-LT" sz="2400" b="1" u="sng" dirty="0" smtClean="0"/>
              <a:t>Spalvų simbolika</a:t>
            </a:r>
            <a:r>
              <a:rPr lang="lt-LT" sz="2400" b="1" dirty="0" smtClean="0"/>
              <a:t>:</a:t>
            </a:r>
          </a:p>
          <a:p>
            <a:r>
              <a:rPr lang="lt-LT" sz="2400" b="1" dirty="0" smtClean="0"/>
              <a:t>Žalia – pavasario atgimimas, augmenijos prabudimas,</a:t>
            </a:r>
          </a:p>
          <a:p>
            <a:r>
              <a:rPr lang="lt-LT" sz="2400" b="1" dirty="0" smtClean="0"/>
              <a:t>Geltona – šviesos ir saulės sustiprėjimas, dienos ilgėjimas,</a:t>
            </a:r>
          </a:p>
          <a:p>
            <a:r>
              <a:rPr lang="lt-LT" sz="2400" b="1" dirty="0" smtClean="0"/>
              <a:t>Ruda – prinokę javai, derlius,</a:t>
            </a:r>
          </a:p>
          <a:p>
            <a:r>
              <a:rPr lang="lt-LT" sz="2400" b="1" dirty="0" smtClean="0"/>
              <a:t>Raudona – vaisingumas, džiaugsmas, sėkmė darbuose,</a:t>
            </a:r>
          </a:p>
          <a:p>
            <a:r>
              <a:rPr lang="lt-LT" sz="2400" b="1" dirty="0" smtClean="0"/>
              <a:t>Mėlyna – dangus, kosminio pasaulio vienovė,</a:t>
            </a:r>
          </a:p>
          <a:p>
            <a:r>
              <a:rPr lang="lt-LT" sz="2400" b="1" dirty="0" smtClean="0"/>
              <a:t>Juoda – žemė.</a:t>
            </a:r>
          </a:p>
        </p:txBody>
      </p:sp>
      <p:sp>
        <p:nvSpPr>
          <p:cNvPr id="4" name="Antraštė 1"/>
          <p:cNvSpPr txBox="1">
            <a:spLocks/>
          </p:cNvSpPr>
          <p:nvPr/>
        </p:nvSpPr>
        <p:spPr>
          <a:xfrm>
            <a:off x="5580112" y="260649"/>
            <a:ext cx="3262958" cy="100811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3600" b="1" dirty="0" smtClean="0">
                <a:solidFill>
                  <a:schemeClr val="tx2"/>
                </a:solidFill>
                <a:latin typeface="+mj-lt"/>
                <a:ea typeface="+mj-ea"/>
                <a:cs typeface="Tunga" pitchFamily="2"/>
              </a:rPr>
              <a:t>Velyko</a:t>
            </a:r>
            <a:r>
              <a:rPr kumimoji="0" lang="lt-L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  <a:t>s</a:t>
            </a:r>
            <a:br>
              <a:rPr kumimoji="0" lang="lt-L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</a:br>
            <a:endParaRPr kumimoji="0" lang="lt-LT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Tunga" pitchFamily="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5588997">
            <a:off x="519913" y="-295777"/>
            <a:ext cx="1767469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156335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lt-LT" dirty="0"/>
              <a:t/>
            </a:r>
            <a:br>
              <a:rPr lang="lt-LT" dirty="0"/>
            </a:br>
            <a:r>
              <a:rPr lang="lt-LT" dirty="0" smtClean="0"/>
              <a:t>Margučiai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251520" y="980728"/>
            <a:ext cx="8402136" cy="561662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lt-LT" sz="2400" b="1" u="sng" dirty="0" smtClean="0"/>
              <a:t>Raštų simbolika:</a:t>
            </a:r>
          </a:p>
          <a:p>
            <a:r>
              <a:rPr lang="lt-LT" sz="2400" b="1" dirty="0" smtClean="0"/>
              <a:t>Saulės simboliai – apskritimas (su spinduliais), svastika</a:t>
            </a:r>
          </a:p>
          <a:p>
            <a:r>
              <a:rPr lang="lt-LT" sz="2400" b="1" dirty="0" smtClean="0"/>
              <a:t>Pasaulio medžio simbolis</a:t>
            </a:r>
          </a:p>
          <a:p>
            <a:r>
              <a:rPr lang="lt-LT" sz="2400" b="1" dirty="0" smtClean="0"/>
              <a:t>Rombas su taškeliu viduje – vaisingumas</a:t>
            </a:r>
          </a:p>
          <a:p>
            <a:r>
              <a:rPr lang="lt-LT" sz="2400" b="1" dirty="0" smtClean="0"/>
              <a:t>Taškas – visa ko pradžia, kilmė</a:t>
            </a:r>
          </a:p>
          <a:p>
            <a:r>
              <a:rPr lang="lt-LT" sz="2400" b="1" dirty="0" smtClean="0"/>
              <a:t>Dvi persikertančios linijos –</a:t>
            </a:r>
            <a:r>
              <a:rPr lang="lt-LT" sz="2400" dirty="0" smtClean="0"/>
              <a:t> </a:t>
            </a:r>
            <a:r>
              <a:rPr lang="lt-LT" sz="2400" b="1" dirty="0" smtClean="0"/>
              <a:t>keturi metų </a:t>
            </a:r>
          </a:p>
          <a:p>
            <a:pPr>
              <a:buNone/>
            </a:pPr>
            <a:r>
              <a:rPr lang="lt-LT" sz="2400" b="1" dirty="0" smtClean="0"/>
              <a:t>   laikai arba keturios mėnulio fazės</a:t>
            </a:r>
          </a:p>
          <a:p>
            <a:r>
              <a:rPr lang="lt-LT" sz="2400" b="1" dirty="0" smtClean="0"/>
              <a:t>Žalčiukas (S) – gyvybės, energijos ir </a:t>
            </a:r>
          </a:p>
          <a:p>
            <a:pPr>
              <a:buNone/>
            </a:pPr>
            <a:r>
              <a:rPr lang="lt-LT" sz="2400" b="1" dirty="0" smtClean="0"/>
              <a:t>   nemirtingumo simbolis</a:t>
            </a:r>
          </a:p>
          <a:p>
            <a:r>
              <a:rPr lang="lt-LT" sz="2400" b="1" dirty="0" smtClean="0"/>
              <a:t>Korys – deivės Austėjos simbolis</a:t>
            </a:r>
          </a:p>
          <a:p>
            <a:r>
              <a:rPr lang="lt-LT" sz="2400" b="1" dirty="0" smtClean="0"/>
              <a:t>Eglutės raštas</a:t>
            </a:r>
            <a:r>
              <a:rPr lang="lt-LT" sz="2400" dirty="0" smtClean="0"/>
              <a:t> </a:t>
            </a:r>
            <a:r>
              <a:rPr lang="lt-LT" sz="2400" b="1" dirty="0" smtClean="0"/>
              <a:t>– deivės Laimos simbolis</a:t>
            </a:r>
          </a:p>
          <a:p>
            <a:r>
              <a:rPr lang="lt-LT" sz="2400" b="1" dirty="0" smtClean="0"/>
              <a:t>Kryžius – ugnies  simbolis</a:t>
            </a:r>
          </a:p>
          <a:p>
            <a:r>
              <a:rPr lang="lt-LT" sz="2400" b="1" dirty="0" smtClean="0"/>
              <a:t>Trikampis – vanduo, lietus, žaibai, derlius</a:t>
            </a:r>
          </a:p>
          <a:p>
            <a:pPr>
              <a:buNone/>
            </a:pPr>
            <a:endParaRPr lang="lt-LT" sz="2400" b="1" dirty="0" smtClean="0"/>
          </a:p>
        </p:txBody>
      </p:sp>
      <p:sp>
        <p:nvSpPr>
          <p:cNvPr id="4" name="Antraštė 1"/>
          <p:cNvSpPr txBox="1">
            <a:spLocks/>
          </p:cNvSpPr>
          <p:nvPr/>
        </p:nvSpPr>
        <p:spPr>
          <a:xfrm>
            <a:off x="5580112" y="260649"/>
            <a:ext cx="3262958" cy="100811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3600" b="1" dirty="0" smtClean="0">
                <a:solidFill>
                  <a:schemeClr val="tx2"/>
                </a:solidFill>
                <a:latin typeface="+mj-lt"/>
                <a:ea typeface="+mj-ea"/>
                <a:cs typeface="Tunga" pitchFamily="2"/>
              </a:rPr>
              <a:t>Velyko</a:t>
            </a:r>
            <a:r>
              <a:rPr kumimoji="0" lang="lt-L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  <a:t>s</a:t>
            </a:r>
            <a:br>
              <a:rPr kumimoji="0" lang="lt-L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</a:br>
            <a:endParaRPr kumimoji="0" lang="lt-LT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Tunga" pitchFamily="2"/>
            </a:endParaRPr>
          </a:p>
        </p:txBody>
      </p:sp>
      <p:pic>
        <p:nvPicPr>
          <p:cNvPr id="43012" name="Picture 4" descr="al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1840504"/>
            <a:ext cx="2769096" cy="4859763"/>
          </a:xfrm>
          <a:prstGeom prst="rect">
            <a:avLst/>
          </a:prstGeom>
          <a:noFill/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xmlns="" val="156335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lt-LT" dirty="0"/>
              <a:t/>
            </a:r>
            <a:br>
              <a:rPr lang="lt-LT" dirty="0"/>
            </a:br>
            <a:r>
              <a:rPr lang="lt-LT" dirty="0" smtClean="0"/>
              <a:t>Pagrindiniai apeigų elementai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611560" y="1484784"/>
            <a:ext cx="8258120" cy="5040560"/>
          </a:xfrm>
        </p:spPr>
        <p:txBody>
          <a:bodyPr>
            <a:normAutofit fontScale="70000" lnSpcReduction="20000"/>
          </a:bodyPr>
          <a:lstStyle/>
          <a:p>
            <a:r>
              <a:rPr lang="lt-LT" sz="2900" b="1" dirty="0" smtClean="0"/>
              <a:t>Saulės palydėjimas ir sutikimas, </a:t>
            </a:r>
          </a:p>
          <a:p>
            <a:r>
              <a:rPr lang="lt-LT" sz="2900" b="1" dirty="0" smtClean="0"/>
              <a:t>apipinti vartai ir žolynais išpuoštos kartys, stebulės, </a:t>
            </a:r>
          </a:p>
          <a:p>
            <a:r>
              <a:rPr lang="lt-LT" sz="2900" b="1" dirty="0" smtClean="0"/>
              <a:t>kupoliavimas, </a:t>
            </a:r>
          </a:p>
          <a:p>
            <a:r>
              <a:rPr lang="lt-LT" sz="2900" b="1" dirty="0" smtClean="0"/>
              <a:t>vainikų pynimas ir burtai iš žolynų, </a:t>
            </a:r>
            <a:endParaRPr lang="en-US" sz="2900" b="1" dirty="0" smtClean="0"/>
          </a:p>
          <a:p>
            <a:r>
              <a:rPr lang="lt-LT" sz="2900" b="1" dirty="0" err="1" smtClean="0"/>
              <a:t>a</a:t>
            </a:r>
            <a:r>
              <a:rPr lang="en-US" sz="2900" b="1" dirty="0" err="1" smtClean="0"/>
              <a:t>ukuro</a:t>
            </a:r>
            <a:r>
              <a:rPr lang="en-US" sz="2900" b="1" dirty="0" smtClean="0"/>
              <a:t> u</a:t>
            </a:r>
            <a:r>
              <a:rPr lang="lt-LT" sz="2900" b="1" dirty="0" smtClean="0"/>
              <a:t>ž</a:t>
            </a:r>
            <a:r>
              <a:rPr lang="en-US" sz="2900" b="1" dirty="0" err="1" smtClean="0"/>
              <a:t>degimas</a:t>
            </a:r>
            <a:r>
              <a:rPr lang="lt-LT" sz="2900" b="1" dirty="0" smtClean="0"/>
              <a:t>,</a:t>
            </a:r>
          </a:p>
          <a:p>
            <a:r>
              <a:rPr lang="lt-LT" sz="2900" b="1" dirty="0" smtClean="0"/>
              <a:t>budėjimas per naktį,</a:t>
            </a:r>
          </a:p>
          <a:p>
            <a:r>
              <a:rPr lang="lt-LT" sz="2900" b="1" dirty="0" smtClean="0"/>
              <a:t>rateliai aplink laužą, šokiai, dainos,</a:t>
            </a:r>
          </a:p>
          <a:p>
            <a:r>
              <a:rPr lang="lt-LT" sz="2900" b="1" dirty="0" smtClean="0"/>
              <a:t>degančių ratų ridenimas,</a:t>
            </a:r>
          </a:p>
          <a:p>
            <a:r>
              <a:rPr lang="lt-LT" sz="2900" b="1" dirty="0" smtClean="0"/>
              <a:t>vainikų plukdymas, </a:t>
            </a:r>
          </a:p>
          <a:p>
            <a:r>
              <a:rPr lang="lt-LT" sz="2900" b="1" dirty="0" smtClean="0"/>
              <a:t>vestuviniai burtai,</a:t>
            </a:r>
          </a:p>
          <a:p>
            <a:r>
              <a:rPr lang="lt-LT" sz="2900" b="1" dirty="0" smtClean="0"/>
              <a:t>javų laukų, medžių lankymas,</a:t>
            </a:r>
          </a:p>
          <a:p>
            <a:r>
              <a:rPr lang="lt-LT" sz="2900" b="1" dirty="0" smtClean="0"/>
              <a:t> paparčio žiedo ieškojimas,</a:t>
            </a:r>
          </a:p>
          <a:p>
            <a:r>
              <a:rPr lang="lt-LT" sz="2900" b="1" dirty="0" smtClean="0"/>
              <a:t>šokinėjimas per ugnį, </a:t>
            </a:r>
          </a:p>
          <a:p>
            <a:r>
              <a:rPr lang="lt-LT" sz="2900" b="1" dirty="0" smtClean="0"/>
              <a:t>prausimasis ryto rasoje, maudynės </a:t>
            </a:r>
            <a:endParaRPr lang="en-US" sz="2900" b="1" dirty="0" smtClean="0"/>
          </a:p>
          <a:p>
            <a:r>
              <a:rPr lang="lt-LT" sz="2900" b="1" dirty="0" smtClean="0"/>
              <a:t>šaltiniuose, upėse, ežeruose saulei tekant</a:t>
            </a:r>
            <a:r>
              <a:rPr lang="lt-LT" sz="2400" b="1" dirty="0" smtClean="0"/>
              <a:t>. </a:t>
            </a:r>
            <a:br>
              <a:rPr lang="lt-LT" sz="2400" b="1" dirty="0" smtClean="0"/>
            </a:br>
            <a:endParaRPr lang="lt-LT" sz="2400" b="1" dirty="0" smtClean="0"/>
          </a:p>
        </p:txBody>
      </p:sp>
      <p:sp>
        <p:nvSpPr>
          <p:cNvPr id="4" name="Antraštė 1"/>
          <p:cNvSpPr txBox="1">
            <a:spLocks/>
          </p:cNvSpPr>
          <p:nvPr/>
        </p:nvSpPr>
        <p:spPr>
          <a:xfrm>
            <a:off x="3419872" y="260649"/>
            <a:ext cx="5423198" cy="100811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lvl="0" algn="r">
              <a:spcBef>
                <a:spcPts val="400"/>
              </a:spcBef>
            </a:pPr>
            <a:r>
              <a:rPr lang="lt-LT" sz="3600" b="1" dirty="0" smtClean="0">
                <a:solidFill>
                  <a:schemeClr val="tx2"/>
                </a:solidFill>
                <a:latin typeface="+mj-lt"/>
                <a:ea typeface="+mj-ea"/>
                <a:cs typeface="Tunga" pitchFamily="2"/>
              </a:rPr>
              <a:t>Rasos šventė (Joninės)</a:t>
            </a:r>
            <a:r>
              <a:rPr kumimoji="0" lang="lt-L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  <a:t/>
            </a:r>
            <a:br>
              <a:rPr kumimoji="0" lang="lt-L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</a:br>
            <a:endParaRPr kumimoji="0" lang="lt-LT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Tunga" pitchFamily="2"/>
            </a:endParaRPr>
          </a:p>
        </p:txBody>
      </p:sp>
      <p:pic>
        <p:nvPicPr>
          <p:cNvPr id="45058" name="Picture 2" descr="http://www.pavilniai-verkiai.lt/admin/get_file.php?id=79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81898" y="2060848"/>
            <a:ext cx="3182429" cy="4436742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156335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lt-LT" dirty="0"/>
              <a:t/>
            </a:r>
            <a:br>
              <a:rPr lang="lt-LT" dirty="0"/>
            </a:br>
            <a:r>
              <a:rPr lang="lt-LT" dirty="0" smtClean="0"/>
              <a:t>Pagrindiniai apeigų elementai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611560" y="1484784"/>
            <a:ext cx="8258120" cy="5040560"/>
          </a:xfrm>
        </p:spPr>
        <p:txBody>
          <a:bodyPr>
            <a:normAutofit/>
          </a:bodyPr>
          <a:lstStyle/>
          <a:p>
            <a:r>
              <a:rPr lang="lt-LT" sz="2400" b="1" dirty="0" smtClean="0"/>
              <a:t>Žolynų šventinimas,</a:t>
            </a:r>
          </a:p>
          <a:p>
            <a:r>
              <a:rPr lang="lt-LT" sz="2400" b="1" dirty="0" smtClean="0"/>
              <a:t>Giminių susitikimas, svečiavimasis,</a:t>
            </a:r>
          </a:p>
          <a:p>
            <a:r>
              <a:rPr lang="lt-LT" sz="2400" b="1" dirty="0" smtClean="0"/>
              <a:t>Mirusiųjų paminėjimas,</a:t>
            </a:r>
          </a:p>
          <a:p>
            <a:r>
              <a:rPr lang="lt-LT" sz="2400" b="1" dirty="0" smtClean="0"/>
              <a:t>Naujo derliaus duonos kepimas,</a:t>
            </a:r>
          </a:p>
          <a:p>
            <a:r>
              <a:rPr lang="lt-LT" sz="2400" b="1" dirty="0" smtClean="0"/>
              <a:t>Pašventinti ir sudžiovinti </a:t>
            </a:r>
          </a:p>
          <a:p>
            <a:pPr>
              <a:buNone/>
            </a:pPr>
            <a:r>
              <a:rPr lang="lt-LT" sz="2400" b="1" dirty="0" smtClean="0"/>
              <a:t>	žolynai vėliau naudojami </a:t>
            </a:r>
          </a:p>
          <a:p>
            <a:pPr>
              <a:buNone/>
            </a:pPr>
            <a:r>
              <a:rPr lang="lt-LT" sz="2400" b="1" dirty="0" smtClean="0"/>
              <a:t>	namų apsaugai</a:t>
            </a:r>
          </a:p>
          <a:p>
            <a:pPr>
              <a:buNone/>
            </a:pPr>
            <a:endParaRPr lang="lt-LT" sz="2400" b="1" dirty="0" smtClean="0"/>
          </a:p>
        </p:txBody>
      </p:sp>
      <p:sp>
        <p:nvSpPr>
          <p:cNvPr id="4" name="Antraštė 1"/>
          <p:cNvSpPr txBox="1">
            <a:spLocks/>
          </p:cNvSpPr>
          <p:nvPr/>
        </p:nvSpPr>
        <p:spPr>
          <a:xfrm>
            <a:off x="3419872" y="260649"/>
            <a:ext cx="5423198" cy="100811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lvl="0" algn="r">
              <a:spcBef>
                <a:spcPts val="400"/>
              </a:spcBef>
            </a:pPr>
            <a:r>
              <a:rPr lang="lt-LT" sz="3600" b="1" noProof="0" smtClean="0">
                <a:solidFill>
                  <a:schemeClr val="tx2"/>
                </a:solidFill>
                <a:latin typeface="+mj-lt"/>
                <a:ea typeface="+mj-ea"/>
                <a:cs typeface="Tunga" pitchFamily="2"/>
              </a:rPr>
              <a:t>Žolinė</a:t>
            </a:r>
            <a:r>
              <a:rPr kumimoji="0" lang="lt-L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  <a:t/>
            </a:r>
            <a:br>
              <a:rPr kumimoji="0" lang="lt-L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</a:br>
            <a:endParaRPr kumimoji="0" lang="lt-LT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Tunga" pitchFamily="2"/>
            </a:endParaRPr>
          </a:p>
        </p:txBody>
      </p:sp>
      <p:pic>
        <p:nvPicPr>
          <p:cNvPr id="6146" name="Picture 2" descr="Žolinė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3158969"/>
            <a:ext cx="4932040" cy="3699031"/>
          </a:xfrm>
          <a:prstGeom prst="rect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xmlns="" val="156335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4486280" y="4121696"/>
            <a:ext cx="4657720" cy="27363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2400" b="1" u="sng" dirty="0" smtClean="0"/>
              <a:t>Pagrindiniai apeigų elementai:</a:t>
            </a:r>
          </a:p>
          <a:p>
            <a:r>
              <a:rPr lang="lt-LT" sz="2400" b="1" dirty="0" smtClean="0"/>
              <a:t>Maisto dalinimas elgetoms,</a:t>
            </a:r>
          </a:p>
          <a:p>
            <a:r>
              <a:rPr lang="lt-LT" sz="2400" b="1" dirty="0" smtClean="0"/>
              <a:t>Vėlės kviečiamos į pirtį ir vaišes,</a:t>
            </a:r>
          </a:p>
          <a:p>
            <a:r>
              <a:rPr lang="lt-LT" sz="2400" b="1" dirty="0" smtClean="0"/>
              <a:t>Vaišės ir giesmės kapinėse,</a:t>
            </a:r>
          </a:p>
          <a:p>
            <a:r>
              <a:rPr lang="lt-LT" sz="2400" b="1" dirty="0" smtClean="0"/>
              <a:t>Maldos už mirusius.</a:t>
            </a:r>
          </a:p>
        </p:txBody>
      </p:sp>
      <p:sp>
        <p:nvSpPr>
          <p:cNvPr id="4" name="Antraštė 1"/>
          <p:cNvSpPr txBox="1">
            <a:spLocks/>
          </p:cNvSpPr>
          <p:nvPr/>
        </p:nvSpPr>
        <p:spPr>
          <a:xfrm>
            <a:off x="3419872" y="260649"/>
            <a:ext cx="5423198" cy="100811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lvl="0" algn="r">
              <a:spcBef>
                <a:spcPts val="400"/>
              </a:spcBef>
            </a:pPr>
            <a:r>
              <a:rPr lang="lt-LT" sz="3600" b="1" dirty="0" smtClean="0">
                <a:solidFill>
                  <a:schemeClr val="tx2"/>
                </a:solidFill>
                <a:latin typeface="+mj-lt"/>
                <a:ea typeface="+mj-ea"/>
                <a:cs typeface="Tunga" pitchFamily="2"/>
              </a:rPr>
              <a:t>Ilgės, Vėlinės</a:t>
            </a:r>
            <a:r>
              <a:rPr kumimoji="0" lang="lt-L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  <a:t/>
            </a:r>
            <a:br>
              <a:rPr kumimoji="0" lang="lt-L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</a:br>
            <a:endParaRPr kumimoji="0" lang="lt-LT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Tunga" pitchFamily="2"/>
            </a:endParaRPr>
          </a:p>
        </p:txBody>
      </p:sp>
      <p:pic>
        <p:nvPicPr>
          <p:cNvPr id="49154" name="Picture 2" descr="M.K.Ciurlionis. Zemaiciu kapin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420888"/>
            <a:ext cx="4467656" cy="4279828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6" name="Stačiakampis 5"/>
          <p:cNvSpPr/>
          <p:nvPr/>
        </p:nvSpPr>
        <p:spPr>
          <a:xfrm>
            <a:off x="395536" y="1052736"/>
            <a:ext cx="846043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lt-LT" sz="2200" b="1" dirty="0" smtClean="0">
                <a:solidFill>
                  <a:schemeClr val="bg2">
                    <a:lumMod val="25000"/>
                  </a:schemeClr>
                </a:solidFill>
              </a:rPr>
              <a:t>ILGĖS – istoriniuose šaltiniuose minima rudens šventė, kuri glaudžiai siejosi su rudens darbų pabaiga.</a:t>
            </a:r>
          </a:p>
          <a:p>
            <a:pPr>
              <a:buNone/>
            </a:pPr>
            <a:endParaRPr lang="lt-LT" sz="22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lt-LT" sz="2200" b="1" dirty="0" smtClean="0">
                <a:solidFill>
                  <a:schemeClr val="bg2">
                    <a:lumMod val="25000"/>
                  </a:schemeClr>
                </a:solidFill>
              </a:rPr>
              <a:t>VĖLINĖS – tai gyvųjų ir mirusiųjų suartėjimo ir pabendravimo laikas.</a:t>
            </a:r>
          </a:p>
        </p:txBody>
      </p:sp>
    </p:spTree>
    <p:extLst>
      <p:ext uri="{BB962C8B-B14F-4D97-AF65-F5344CB8AC3E}">
        <p14:creationId xmlns:p14="http://schemas.microsoft.com/office/powerpoint/2010/main" xmlns="" val="156335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611560" y="980728"/>
            <a:ext cx="8258120" cy="55446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2400" b="1" dirty="0" smtClean="0"/>
              <a:t>Kūčios – tai šeimos šventė, suartinanti visus šeimos narius: ir gyvus, ir išėjusius į amžinybę.</a:t>
            </a:r>
          </a:p>
          <a:p>
            <a:pPr>
              <a:buNone/>
            </a:pPr>
            <a:endParaRPr lang="lt-LT" sz="800" b="1" dirty="0" smtClean="0"/>
          </a:p>
          <a:p>
            <a:pPr>
              <a:buNone/>
            </a:pPr>
            <a:r>
              <a:rPr lang="lt-LT" sz="2400" b="1" dirty="0" smtClean="0"/>
              <a:t>Kalėdos – bendruomenės šventė prasidedanti mišiomis bažnyčioje ir besitęsianti vakaro ir antros dienos (ar net iki Trijų karalių šventės) pramogavimais.</a:t>
            </a:r>
          </a:p>
          <a:p>
            <a:pPr>
              <a:buNone/>
            </a:pPr>
            <a:endParaRPr lang="lt-LT" sz="800" b="1" dirty="0" smtClean="0"/>
          </a:p>
          <a:p>
            <a:pPr>
              <a:buNone/>
            </a:pPr>
            <a:r>
              <a:rPr lang="lt-LT" sz="2400" b="1" u="sng" dirty="0" smtClean="0"/>
              <a:t>Pagrindiniai Kalėdų apeigų elementai:</a:t>
            </a:r>
          </a:p>
          <a:p>
            <a:r>
              <a:rPr lang="lt-LT" sz="2400" b="1" dirty="0" smtClean="0"/>
              <a:t>Keturių savaičių susikaupimo ir pasninko laikas – Adventas,</a:t>
            </a:r>
          </a:p>
          <a:p>
            <a:r>
              <a:rPr lang="lt-LT" sz="2400" b="1" dirty="0" smtClean="0"/>
              <a:t>Ritualinė šeimos vakarienė – Kūčios,</a:t>
            </a:r>
          </a:p>
          <a:p>
            <a:r>
              <a:rPr lang="lt-LT" sz="2400" b="1" dirty="0" smtClean="0"/>
              <a:t>Kalėdų vaišės,</a:t>
            </a:r>
          </a:p>
          <a:p>
            <a:r>
              <a:rPr lang="lt-LT" sz="2400" b="1" dirty="0" smtClean="0"/>
              <a:t>Orų spėjimai,</a:t>
            </a:r>
          </a:p>
          <a:p>
            <a:r>
              <a:rPr lang="lt-LT" sz="2400" b="1" dirty="0" err="1" smtClean="0"/>
              <a:t>Kalėdotojų</a:t>
            </a:r>
            <a:r>
              <a:rPr lang="lt-LT" sz="2400" b="1" dirty="0" smtClean="0"/>
              <a:t> vaikštynės.</a:t>
            </a:r>
          </a:p>
          <a:p>
            <a:endParaRPr lang="lt-LT" sz="2400" b="1" dirty="0" smtClean="0"/>
          </a:p>
          <a:p>
            <a:pPr>
              <a:buNone/>
            </a:pPr>
            <a:endParaRPr lang="lt-LT" sz="2400" b="1" dirty="0" smtClean="0"/>
          </a:p>
        </p:txBody>
      </p:sp>
      <p:sp>
        <p:nvSpPr>
          <p:cNvPr id="4" name="Antraštė 1"/>
          <p:cNvSpPr txBox="1">
            <a:spLocks/>
          </p:cNvSpPr>
          <p:nvPr/>
        </p:nvSpPr>
        <p:spPr>
          <a:xfrm>
            <a:off x="3419872" y="260649"/>
            <a:ext cx="5423198" cy="100811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lvl="0" algn="r">
              <a:spcBef>
                <a:spcPts val="400"/>
              </a:spcBef>
            </a:pPr>
            <a:r>
              <a:rPr kumimoji="0" lang="lt-L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  <a:t>Kūčios-Kalėdos</a:t>
            </a:r>
            <a:br>
              <a:rPr kumimoji="0" lang="lt-L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</a:br>
            <a:endParaRPr kumimoji="0" lang="lt-LT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Tunga" pitchFamily="2"/>
            </a:endParaRPr>
          </a:p>
        </p:txBody>
      </p:sp>
      <p:pic>
        <p:nvPicPr>
          <p:cNvPr id="52226" name="Picture 2" descr="http://www.punskas.pl/AKTUALIJOS/2010/03/5/velyk2/Zvaigzde%20su%20pauksciai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4185084"/>
            <a:ext cx="3563888" cy="2672916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156335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611560" y="1268760"/>
            <a:ext cx="8258120" cy="5256584"/>
          </a:xfrm>
        </p:spPr>
        <p:txBody>
          <a:bodyPr numCol="2">
            <a:normAutofit fontScale="92500" lnSpcReduction="20000"/>
          </a:bodyPr>
          <a:lstStyle/>
          <a:p>
            <a:r>
              <a:rPr lang="lt-LT" sz="2400" b="1" dirty="0" err="1" smtClean="0"/>
              <a:t>Pusiaužiemis</a:t>
            </a:r>
            <a:endParaRPr lang="lt-LT" sz="2400" b="1" dirty="0" smtClean="0"/>
          </a:p>
          <a:p>
            <a:r>
              <a:rPr lang="lt-LT" sz="2400" b="1" dirty="0" smtClean="0"/>
              <a:t>Grabnyčios</a:t>
            </a:r>
          </a:p>
          <a:p>
            <a:r>
              <a:rPr lang="lt-LT" sz="2400" b="1" dirty="0" smtClean="0"/>
              <a:t>Gabijos, ugnies, duonos diena</a:t>
            </a:r>
          </a:p>
          <a:p>
            <a:r>
              <a:rPr lang="lt-LT" sz="2400" b="1" dirty="0" smtClean="0"/>
              <a:t>Vieversio šventė</a:t>
            </a:r>
          </a:p>
          <a:p>
            <a:r>
              <a:rPr lang="lt-LT" sz="2400" b="1" dirty="0" err="1" smtClean="0"/>
              <a:t>Pusiaugavėnis</a:t>
            </a:r>
            <a:endParaRPr lang="lt-LT" sz="2400" b="1" dirty="0" smtClean="0"/>
          </a:p>
          <a:p>
            <a:r>
              <a:rPr lang="lt-LT" sz="2400" b="1" dirty="0" err="1" smtClean="0"/>
              <a:t>Kazimierinės</a:t>
            </a:r>
            <a:endParaRPr lang="lt-LT" sz="2400" b="1" dirty="0" smtClean="0"/>
          </a:p>
          <a:p>
            <a:r>
              <a:rPr lang="lt-LT" sz="2400" b="1" dirty="0" smtClean="0"/>
              <a:t>40-ties paukščių diena</a:t>
            </a:r>
          </a:p>
          <a:p>
            <a:r>
              <a:rPr lang="lt-LT" sz="2400" b="1" dirty="0" smtClean="0"/>
              <a:t>Pempės diena</a:t>
            </a:r>
          </a:p>
          <a:p>
            <a:r>
              <a:rPr lang="lt-LT" sz="2400" b="1" dirty="0" smtClean="0"/>
              <a:t>Pavasario lygiadienis</a:t>
            </a:r>
          </a:p>
          <a:p>
            <a:r>
              <a:rPr lang="lt-LT" sz="2400" b="1" dirty="0" smtClean="0"/>
              <a:t>Gandrinės</a:t>
            </a:r>
          </a:p>
          <a:p>
            <a:r>
              <a:rPr lang="lt-LT" sz="2400" b="1" dirty="0" smtClean="0"/>
              <a:t>Melagių diena</a:t>
            </a:r>
          </a:p>
          <a:p>
            <a:r>
              <a:rPr lang="lt-LT" sz="2400" b="1" dirty="0" smtClean="0"/>
              <a:t>Jurginės</a:t>
            </a:r>
          </a:p>
          <a:p>
            <a:r>
              <a:rPr lang="lt-LT" sz="2400" b="1" dirty="0" smtClean="0"/>
              <a:t>Motinos diena</a:t>
            </a:r>
          </a:p>
          <a:p>
            <a:r>
              <a:rPr lang="lt-LT" sz="2400" b="1" dirty="0" smtClean="0"/>
              <a:t>Šeštinės</a:t>
            </a:r>
          </a:p>
          <a:p>
            <a:r>
              <a:rPr lang="lt-LT" sz="2400" b="1" dirty="0" smtClean="0"/>
              <a:t>Sekminės</a:t>
            </a:r>
          </a:p>
          <a:p>
            <a:r>
              <a:rPr lang="lt-LT" sz="2400" b="1" dirty="0" smtClean="0"/>
              <a:t>Devintinės</a:t>
            </a:r>
          </a:p>
          <a:p>
            <a:r>
              <a:rPr lang="lt-LT" sz="2400" b="1" dirty="0" err="1" smtClean="0"/>
              <a:t>Petrinės</a:t>
            </a:r>
            <a:endParaRPr lang="lt-LT" sz="2400" b="1" dirty="0" smtClean="0"/>
          </a:p>
          <a:p>
            <a:r>
              <a:rPr lang="lt-LT" sz="2400" b="1" dirty="0" smtClean="0"/>
              <a:t>Sėmenė</a:t>
            </a:r>
          </a:p>
          <a:p>
            <a:r>
              <a:rPr lang="lt-LT" sz="2400" b="1" dirty="0" smtClean="0"/>
              <a:t>Alutinis</a:t>
            </a:r>
          </a:p>
          <a:p>
            <a:r>
              <a:rPr lang="lt-LT" sz="2400" b="1" dirty="0" smtClean="0"/>
              <a:t>Rudens lygiadienis</a:t>
            </a:r>
          </a:p>
          <a:p>
            <a:r>
              <a:rPr lang="lt-LT" sz="2400" b="1" dirty="0" err="1" smtClean="0"/>
              <a:t>Dagotuvės</a:t>
            </a:r>
            <a:endParaRPr lang="lt-LT" sz="2400" b="1" dirty="0" smtClean="0"/>
          </a:p>
          <a:p>
            <a:r>
              <a:rPr lang="lt-LT" sz="2400" b="1" dirty="0" smtClean="0"/>
              <a:t>Martynas</a:t>
            </a:r>
          </a:p>
          <a:p>
            <a:r>
              <a:rPr lang="lt-LT" sz="2400" b="1" dirty="0" smtClean="0"/>
              <a:t>Andriejaus diena</a:t>
            </a:r>
          </a:p>
          <a:p>
            <a:endParaRPr lang="lt-LT" sz="2400" b="1" dirty="0" smtClean="0"/>
          </a:p>
          <a:p>
            <a:endParaRPr lang="lt-LT" sz="2400" b="1" dirty="0" smtClean="0"/>
          </a:p>
          <a:p>
            <a:pPr>
              <a:buNone/>
            </a:pPr>
            <a:endParaRPr lang="lt-LT" sz="2400" b="1" dirty="0" smtClean="0"/>
          </a:p>
          <a:p>
            <a:pPr>
              <a:buNone/>
            </a:pPr>
            <a:endParaRPr lang="lt-LT" sz="2400" b="1" dirty="0" smtClean="0"/>
          </a:p>
        </p:txBody>
      </p:sp>
      <p:sp>
        <p:nvSpPr>
          <p:cNvPr id="4" name="Antraštė 1"/>
          <p:cNvSpPr txBox="1">
            <a:spLocks/>
          </p:cNvSpPr>
          <p:nvPr/>
        </p:nvSpPr>
        <p:spPr>
          <a:xfrm>
            <a:off x="683568" y="260649"/>
            <a:ext cx="8159502" cy="100811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lvl="0">
              <a:spcBef>
                <a:spcPts val="400"/>
              </a:spcBef>
            </a:pPr>
            <a:r>
              <a:rPr kumimoji="0" lang="lt-L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  <a:t>Mažesnės</a:t>
            </a:r>
            <a:r>
              <a:rPr kumimoji="0" lang="lt-LT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  <a:t> šventės</a:t>
            </a:r>
            <a:r>
              <a:rPr kumimoji="0" lang="lt-L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  <a:t/>
            </a:r>
            <a:br>
              <a:rPr kumimoji="0" lang="lt-L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</a:br>
            <a:endParaRPr kumimoji="0" lang="lt-LT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Tung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335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680120"/>
          </a:xfrm>
        </p:spPr>
        <p:txBody>
          <a:bodyPr>
            <a:normAutofit/>
          </a:bodyPr>
          <a:lstStyle/>
          <a:p>
            <a:pPr algn="ctr"/>
            <a:r>
              <a:rPr lang="lt-LT" dirty="0" smtClean="0"/>
              <a:t>Šaltiniai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467544" y="980728"/>
            <a:ext cx="8208912" cy="5328592"/>
          </a:xfrm>
        </p:spPr>
        <p:txBody>
          <a:bodyPr>
            <a:normAutofit/>
          </a:bodyPr>
          <a:lstStyle/>
          <a:p>
            <a:r>
              <a:rPr lang="lt-LT" sz="2400" b="1" dirty="0" smtClean="0"/>
              <a:t>Vyšniauskaitė A. Mūsų metai ir šventės. – Kaunas: Šviesa, 1993.</a:t>
            </a:r>
          </a:p>
          <a:p>
            <a:r>
              <a:rPr lang="lt-LT" sz="2400" b="1" dirty="0" err="1" smtClean="0"/>
              <a:t>Klimka</a:t>
            </a:r>
            <a:r>
              <a:rPr lang="lt-LT" sz="2400" b="1" dirty="0" smtClean="0"/>
              <a:t> L. Saulės ratu, mėnulio taku. – Vilnius: Mintis, 2008.</a:t>
            </a:r>
          </a:p>
          <a:p>
            <a:r>
              <a:rPr lang="lt-LT" sz="2400" b="1" dirty="0" smtClean="0"/>
              <a:t>Tamošiūnienė A. Kalendorinės šventės. – Klaipėda: KU leidykla, 1998.</a:t>
            </a:r>
          </a:p>
          <a:p>
            <a:r>
              <a:rPr lang="lt-LT" sz="2400" b="1" dirty="0" smtClean="0"/>
              <a:t>Lietuvių kalendorinės šventės. DVD. – Vilnius: LLKC, 2004.</a:t>
            </a:r>
          </a:p>
          <a:p>
            <a:r>
              <a:rPr lang="lt-LT" sz="2400" b="1" dirty="0" smtClean="0"/>
              <a:t>http://vydija.puslapiai.lt </a:t>
            </a:r>
          </a:p>
          <a:p>
            <a:r>
              <a:rPr lang="lt-LT" sz="2400" b="1" dirty="0" smtClean="0"/>
              <a:t>http://www.samogit.lt/kultura/Kalendorius.htm</a:t>
            </a:r>
          </a:p>
        </p:txBody>
      </p:sp>
      <p:sp>
        <p:nvSpPr>
          <p:cNvPr id="4" name="Antraštė 1"/>
          <p:cNvSpPr txBox="1">
            <a:spLocks/>
          </p:cNvSpPr>
          <p:nvPr/>
        </p:nvSpPr>
        <p:spPr>
          <a:xfrm>
            <a:off x="323528" y="332656"/>
            <a:ext cx="8519542" cy="100811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lvl="0" algn="ctr">
              <a:spcBef>
                <a:spcPts val="400"/>
              </a:spcBef>
            </a:pPr>
            <a:r>
              <a:rPr kumimoji="0" lang="lt-L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  <a:t/>
            </a:r>
            <a:br>
              <a:rPr kumimoji="0" lang="lt-L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rPr>
            </a:br>
            <a:endParaRPr kumimoji="0" lang="lt-LT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Antraštė 1"/>
          <p:cNvSpPr txBox="1">
            <a:spLocks/>
          </p:cNvSpPr>
          <p:nvPr/>
        </p:nvSpPr>
        <p:spPr>
          <a:xfrm>
            <a:off x="251520" y="1052736"/>
            <a:ext cx="8591550" cy="68012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Tung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335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http://www.vydija.lt/nuotraukos/Metrastis/galerija/ziupsnyte-ginte/a/2002-12-04-13-58-28-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60648"/>
            <a:ext cx="6009948" cy="6408712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64088" y="228600"/>
            <a:ext cx="3503686" cy="3776464"/>
          </a:xfrm>
        </p:spPr>
        <p:txBody>
          <a:bodyPr>
            <a:normAutofit fontScale="90000"/>
          </a:bodyPr>
          <a:lstStyle/>
          <a:p>
            <a:pPr algn="r"/>
            <a:r>
              <a:rPr lang="lt-LT" dirty="0" smtClean="0"/>
              <a:t>Baltų ir skalsių </a:t>
            </a:r>
            <a:r>
              <a:rPr lang="en-US" dirty="0" smtClean="0"/>
              <a:t>art</a:t>
            </a:r>
            <a:r>
              <a:rPr lang="lt-LT" dirty="0" err="1" smtClean="0"/>
              <a:t>ėjančių</a:t>
            </a:r>
            <a:r>
              <a:rPr lang="lt-LT" dirty="0" smtClean="0"/>
              <a:t> Kalėdų</a:t>
            </a:r>
            <a:r>
              <a:rPr lang="en-US" dirty="0" smtClean="0"/>
              <a:t>!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Sveikiems sulaukti elnio </a:t>
            </a:r>
            <a:r>
              <a:rPr lang="lt-LT" dirty="0" err="1" smtClean="0"/>
              <a:t>devyniaragio</a:t>
            </a:r>
            <a:r>
              <a:rPr lang="lt-LT" dirty="0" smtClean="0"/>
              <a:t> ant ragų parnešamos saulės...</a:t>
            </a:r>
            <a:endParaRPr lang="lt-LT" dirty="0"/>
          </a:p>
        </p:txBody>
      </p:sp>
      <p:sp>
        <p:nvSpPr>
          <p:cNvPr id="7" name="Turinio vietos rezervavimo ženklas 2"/>
          <p:cNvSpPr txBox="1">
            <a:spLocks/>
          </p:cNvSpPr>
          <p:nvPr/>
        </p:nvSpPr>
        <p:spPr>
          <a:xfrm>
            <a:off x="2996208" y="1349152"/>
            <a:ext cx="6147792" cy="5328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71450" marR="0" lvl="0" indent="-173736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lt-LT" sz="2400" b="1" i="0" u="none" strike="noStrike" kern="1200" cap="none" spc="3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Tahoma" pitchFamily="34" charset="0"/>
            </a:endParaRPr>
          </a:p>
          <a:p>
            <a:pPr marL="171450" marR="0" lvl="0" indent="-173736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/>
            </a:pPr>
            <a:endParaRPr kumimoji="0" lang="lt-LT" sz="2400" b="1" i="0" u="none" strike="noStrike" kern="1200" cap="none" spc="3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335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aulėgrąža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aulėgrąž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1282</TotalTime>
  <Words>1429</Words>
  <Application>Microsoft Office PowerPoint</Application>
  <PresentationFormat>Demonstracija ekrane (4:3)</PresentationFormat>
  <Paragraphs>294</Paragraphs>
  <Slides>25</Slides>
  <Notes>23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25</vt:i4>
      </vt:variant>
    </vt:vector>
  </HeadingPairs>
  <TitlesOfParts>
    <vt:vector size="26" baseType="lpstr">
      <vt:lpstr>Soho</vt:lpstr>
      <vt:lpstr>Tradicinių kalendorinių švenčių organizavimas ir režisūros  bendruomenėje </vt:lpstr>
      <vt:lpstr>Tradicinių kalendorinių švenčių samprata  </vt:lpstr>
      <vt:lpstr>Sąvokos </vt:lpstr>
      <vt:lpstr>Apie kalendorių </vt:lpstr>
      <vt:lpstr>Įvairių metų laikų kalendorinių švenčių ypatumai  </vt:lpstr>
      <vt:lpstr>Pastovios ir kilnojamos šventės </vt:lpstr>
      <vt:lpstr>Švenčių ratas</vt:lpstr>
      <vt:lpstr> </vt:lpstr>
      <vt:lpstr> </vt:lpstr>
      <vt:lpstr>Naujieji metai (01.01) </vt:lpstr>
      <vt:lpstr>Trys karaliai (01.06) </vt:lpstr>
      <vt:lpstr>Užgavėnės  (kilnojama šventė, 46 dienos prieš Velykas) </vt:lpstr>
      <vt:lpstr> Pagrindiniai apeigų elementai</vt:lpstr>
      <vt:lpstr>Užgavėnės Kaukės ir persirengėliai</vt:lpstr>
      <vt:lpstr> Pasiruošimas ir šventės datos nustatymas </vt:lpstr>
      <vt:lpstr>  Apeigų pagrindiniai elementai </vt:lpstr>
      <vt:lpstr> Margučiai</vt:lpstr>
      <vt:lpstr> Margučiai</vt:lpstr>
      <vt:lpstr> Pagrindiniai apeigų elementai</vt:lpstr>
      <vt:lpstr> Pagrindiniai apeigų elementai</vt:lpstr>
      <vt:lpstr> </vt:lpstr>
      <vt:lpstr> </vt:lpstr>
      <vt:lpstr> </vt:lpstr>
      <vt:lpstr>Šaltiniai</vt:lpstr>
      <vt:lpstr>Baltų ir skalsių artėjančių Kalėdų! Sveikiems sulaukti elnio devyniaragio ant ragų parnešamos saulės...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Tradicinių kalendorinių švenčių organizavimas ir režisūros  bendruomenėje</dc:title>
  <dc:creator>KC</dc:creator>
  <cp:lastModifiedBy>Apacer</cp:lastModifiedBy>
  <cp:revision>100</cp:revision>
  <dcterms:created xsi:type="dcterms:W3CDTF">2011-12-01T12:55:01Z</dcterms:created>
  <dcterms:modified xsi:type="dcterms:W3CDTF">2011-12-06T13:07:32Z</dcterms:modified>
</cp:coreProperties>
</file>