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300" r:id="rId2"/>
    <p:sldId id="283" r:id="rId3"/>
    <p:sldId id="305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6" r:id="rId12"/>
    <p:sldId id="292" r:id="rId13"/>
    <p:sldId id="293" r:id="rId14"/>
    <p:sldId id="294" r:id="rId15"/>
    <p:sldId id="295" r:id="rId16"/>
    <p:sldId id="322" r:id="rId17"/>
    <p:sldId id="297" r:id="rId18"/>
    <p:sldId id="298" r:id="rId19"/>
    <p:sldId id="299" r:id="rId20"/>
    <p:sldId id="302" r:id="rId21"/>
    <p:sldId id="301" r:id="rId22"/>
    <p:sldId id="303" r:id="rId23"/>
    <p:sldId id="304" r:id="rId24"/>
    <p:sldId id="284" r:id="rId25"/>
    <p:sldId id="306" r:id="rId26"/>
    <p:sldId id="307" r:id="rId27"/>
    <p:sldId id="329" r:id="rId28"/>
    <p:sldId id="328" r:id="rId29"/>
    <p:sldId id="330" r:id="rId30"/>
    <p:sldId id="355" r:id="rId31"/>
    <p:sldId id="331" r:id="rId32"/>
    <p:sldId id="309" r:id="rId33"/>
    <p:sldId id="333" r:id="rId34"/>
    <p:sldId id="334" r:id="rId35"/>
    <p:sldId id="310" r:id="rId36"/>
    <p:sldId id="335" r:id="rId37"/>
    <p:sldId id="337" r:id="rId38"/>
    <p:sldId id="311" r:id="rId39"/>
    <p:sldId id="338" r:id="rId40"/>
    <p:sldId id="316" r:id="rId41"/>
    <p:sldId id="339" r:id="rId42"/>
    <p:sldId id="340" r:id="rId43"/>
    <p:sldId id="314" r:id="rId44"/>
    <p:sldId id="341" r:id="rId45"/>
    <p:sldId id="342" r:id="rId46"/>
    <p:sldId id="343" r:id="rId47"/>
    <p:sldId id="336" r:id="rId48"/>
    <p:sldId id="344" r:id="rId49"/>
    <p:sldId id="345" r:id="rId50"/>
    <p:sldId id="346" r:id="rId51"/>
    <p:sldId id="347" r:id="rId52"/>
    <p:sldId id="356" r:id="rId53"/>
    <p:sldId id="349" r:id="rId54"/>
    <p:sldId id="350" r:id="rId55"/>
    <p:sldId id="352" r:id="rId56"/>
    <p:sldId id="324" r:id="rId57"/>
    <p:sldId id="353" r:id="rId58"/>
    <p:sldId id="354" r:id="rId59"/>
    <p:sldId id="318" r:id="rId60"/>
    <p:sldId id="326" r:id="rId61"/>
    <p:sldId id="281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5A80F-3F70-4B6D-BB7A-478A28429E57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511B1-EBE7-4974-AB17-EBDF349E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4157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00F97-D77B-47F2-95E0-7B8AD609719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85B9D-051A-41AD-AED4-41BFEB4E2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8211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66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65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61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94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10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9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00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85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11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84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81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39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76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4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51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52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9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31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144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95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35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11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230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88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912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367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57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187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2831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3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323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baseline="0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973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693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758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101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13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757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979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084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561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003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009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755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283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994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517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063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3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43F9BF-BB66-41BC-9489-4671C772AE7B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D63F68-13D8-4553-99AA-02A57DAE075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305800" cy="3024336"/>
          </a:xfrm>
        </p:spPr>
        <p:txBody>
          <a:bodyPr>
            <a:normAutofit fontScale="90000"/>
          </a:bodyPr>
          <a:lstStyle/>
          <a:p>
            <a:pPr algn="ctr"/>
            <a:r>
              <a:rPr lang="lt-LT" sz="7200" b="1" dirty="0" smtClean="0"/>
              <a:t>KŪNO </a:t>
            </a:r>
            <a:r>
              <a:rPr lang="lt-LT" sz="7200" b="1" dirty="0" smtClean="0"/>
              <a:t>KALBA</a:t>
            </a:r>
            <a:r>
              <a:rPr lang="en-US" sz="7200" b="1" dirty="0" smtClean="0"/>
              <a:t>: KAIP J</a:t>
            </a:r>
            <a:r>
              <a:rPr lang="lt-LT" sz="7200" b="1" dirty="0" smtClean="0"/>
              <a:t>Ą SUPRASTI IR NAUDOTI </a:t>
            </a:r>
            <a:endParaRPr lang="en-US" sz="7200" b="1" dirty="0"/>
          </a:p>
        </p:txBody>
      </p:sp>
      <p:pic>
        <p:nvPicPr>
          <p:cNvPr id="1026" name="Picture 2" descr="C:\Users\Compaq\Desktop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69160"/>
            <a:ext cx="19716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39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BENDRAVIMAS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/>
              <a:t>INFORMACIJA PERDUODAMA</a:t>
            </a:r>
            <a:endParaRPr lang="en-US" dirty="0" smtClean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just">
              <a:buNone/>
            </a:pPr>
            <a:r>
              <a:rPr lang="lt-LT" dirty="0"/>
              <a:t> </a:t>
            </a:r>
            <a:r>
              <a:rPr lang="lt-LT" dirty="0" smtClean="0"/>
              <a:t>  Tekstu  </a:t>
            </a:r>
            <a:r>
              <a:rPr lang="en-US" dirty="0" smtClean="0"/>
              <a:t>7%;</a:t>
            </a:r>
            <a:endParaRPr lang="lt-LT" dirty="0" smtClean="0"/>
          </a:p>
          <a:p>
            <a:pPr marL="0" indent="0" algn="just">
              <a:buNone/>
            </a:pPr>
            <a:r>
              <a:rPr lang="lt-LT" dirty="0" smtClean="0"/>
              <a:t>   Balsu, tembru, intonacija </a:t>
            </a:r>
            <a:r>
              <a:rPr lang="en-US" dirty="0" smtClean="0"/>
              <a:t> 38%;</a:t>
            </a:r>
            <a:endParaRPr lang="lt-LT" dirty="0" smtClean="0"/>
          </a:p>
          <a:p>
            <a:pPr marL="0" indent="0" algn="just">
              <a:buNone/>
            </a:pPr>
            <a:r>
              <a:rPr lang="lt-LT" dirty="0"/>
              <a:t> </a:t>
            </a:r>
            <a:r>
              <a:rPr lang="lt-LT" dirty="0" smtClean="0"/>
              <a:t>  neverbaliniais signalais  </a:t>
            </a:r>
            <a:r>
              <a:rPr lang="en-US" dirty="0" smtClean="0"/>
              <a:t>55%.</a:t>
            </a:r>
            <a:endParaRPr lang="lt-LT" dirty="0" smtClean="0"/>
          </a:p>
          <a:p>
            <a:pPr marL="0" indent="0" algn="just">
              <a:buNone/>
            </a:pPr>
            <a:r>
              <a:rPr lang="lt-LT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26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64704"/>
            <a:ext cx="5688632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3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BENDRAVIMAS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 smtClean="0"/>
              <a:t>Pokalbį sudaro</a:t>
            </a:r>
            <a:r>
              <a:rPr lang="lt-LT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35% </a:t>
            </a:r>
            <a:r>
              <a:rPr lang="lt-LT" dirty="0" smtClean="0"/>
              <a:t>žodinis bendravimas;</a:t>
            </a:r>
          </a:p>
          <a:p>
            <a:pPr marL="0" indent="0">
              <a:buNone/>
            </a:pPr>
            <a:r>
              <a:rPr lang="en-US" dirty="0" smtClean="0"/>
              <a:t>65% </a:t>
            </a:r>
            <a:r>
              <a:rPr lang="lt-LT" dirty="0" smtClean="0"/>
              <a:t>neverbalinis</a:t>
            </a:r>
            <a:r>
              <a:rPr lang="en-US" dirty="0" smtClean="0"/>
              <a:t> </a:t>
            </a:r>
            <a:r>
              <a:rPr lang="lt-LT" dirty="0" smtClean="0"/>
              <a:t>bendravimas.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Verbaliniu kanalu perduodama </a:t>
            </a:r>
            <a:r>
              <a:rPr lang="lt-LT" b="1" dirty="0" smtClean="0"/>
              <a:t>INFORMACIJA;</a:t>
            </a:r>
          </a:p>
          <a:p>
            <a:pPr marL="0" indent="0">
              <a:buNone/>
            </a:pPr>
            <a:r>
              <a:rPr lang="lt-LT" dirty="0" smtClean="0"/>
              <a:t>Neverbaliniu kanalu perduodama </a:t>
            </a:r>
            <a:r>
              <a:rPr lang="lt-LT" b="1" dirty="0" smtClean="0"/>
              <a:t>EMOCIJA.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183745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NUOJAUTA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Įžvalga;</a:t>
            </a:r>
          </a:p>
          <a:p>
            <a:r>
              <a:rPr lang="lt-LT" dirty="0" smtClean="0"/>
              <a:t>Intuicija.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9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ĮGIMTI, GENETINIAI GESTAI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• čiulpimas;</a:t>
            </a:r>
          </a:p>
          <a:p>
            <a:pPr marL="0" indent="0">
              <a:buNone/>
            </a:pPr>
            <a:r>
              <a:rPr lang="lt-LT" dirty="0" smtClean="0"/>
              <a:t>• šypsena;</a:t>
            </a:r>
          </a:p>
          <a:p>
            <a:pPr marL="0" indent="0">
              <a:buNone/>
            </a:pPr>
            <a:r>
              <a:rPr lang="lt-LT" dirty="0" smtClean="0"/>
              <a:t>• emocijas išreiškianti veido mimika;</a:t>
            </a:r>
          </a:p>
          <a:p>
            <a:pPr marL="0" indent="0">
              <a:buNone/>
            </a:pPr>
            <a:r>
              <a:rPr lang="lt-LT" dirty="0" smtClean="0"/>
              <a:t>• rankų sunėrimo padėtis;</a:t>
            </a:r>
          </a:p>
          <a:p>
            <a:pPr marL="0" indent="0">
              <a:buNone/>
            </a:pPr>
            <a:r>
              <a:rPr lang="lt-LT" dirty="0" smtClean="0"/>
              <a:t>• rengimosi būdas;</a:t>
            </a:r>
          </a:p>
          <a:p>
            <a:pPr marL="0" indent="0">
              <a:buNone/>
            </a:pPr>
            <a:r>
              <a:rPr lang="lt-LT" dirty="0" smtClean="0"/>
              <a:t>• gestai, išreiškiantys emocijas;</a:t>
            </a:r>
          </a:p>
          <a:p>
            <a:pPr marL="0" indent="0">
              <a:buNone/>
            </a:pPr>
            <a:r>
              <a:rPr lang="lt-LT" dirty="0" smtClean="0"/>
              <a:t>• ir kt.</a:t>
            </a:r>
          </a:p>
          <a:p>
            <a:pPr marL="0" indent="0">
              <a:buNone/>
            </a:pPr>
            <a:endParaRPr lang="lt-LT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PAGRINDINIAI BENDRAVIMO GESTAI IR JŲ KILMĖ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5256584"/>
          </a:xfrm>
        </p:spPr>
        <p:txBody>
          <a:bodyPr>
            <a:normAutofit/>
          </a:bodyPr>
          <a:lstStyle/>
          <a:p>
            <a:r>
              <a:rPr lang="lt-LT" dirty="0" smtClean="0"/>
              <a:t>Galvos linktelėjimas, reiškiantis sutikimą;</a:t>
            </a:r>
          </a:p>
          <a:p>
            <a:r>
              <a:rPr lang="lt-LT" dirty="0" smtClean="0"/>
              <a:t>Galvos purtymas, reiškiantis neigimą;</a:t>
            </a:r>
          </a:p>
          <a:p>
            <a:r>
              <a:rPr lang="lt-LT" dirty="0" smtClean="0"/>
              <a:t>Gūžtelėjimo pečiais gestas;</a:t>
            </a:r>
          </a:p>
          <a:p>
            <a:r>
              <a:rPr lang="lt-LT" dirty="0" smtClean="0"/>
              <a:t>Žiedas arba „OK“ ženklas;</a:t>
            </a:r>
          </a:p>
          <a:p>
            <a:r>
              <a:rPr lang="lt-LT" dirty="0" smtClean="0"/>
              <a:t>Iškelto  nykščio simbolis;</a:t>
            </a:r>
          </a:p>
          <a:p>
            <a:r>
              <a:rPr lang="lt-LT" dirty="0" smtClean="0"/>
              <a:t>„V“ vaizdinis ženklas pirštais;</a:t>
            </a:r>
          </a:p>
          <a:p>
            <a:r>
              <a:rPr lang="lt-LT" dirty="0" smtClean="0"/>
              <a:t>Gestų grupės;</a:t>
            </a:r>
          </a:p>
          <a:p>
            <a:r>
              <a:rPr lang="lt-LT" dirty="0" smtClean="0"/>
              <a:t>Žodžių ir gestų sutapimas, gestų kontekstas;</a:t>
            </a:r>
          </a:p>
          <a:p>
            <a:r>
              <a:rPr lang="lt-LT" dirty="0" smtClean="0"/>
              <a:t>Statusas ir valdžia; </a:t>
            </a:r>
          </a:p>
          <a:p>
            <a:r>
              <a:rPr lang="lt-LT" dirty="0" smtClean="0"/>
              <a:t>Kiti</a:t>
            </a:r>
          </a:p>
          <a:p>
            <a:pPr marL="0" indent="0">
              <a:buNone/>
            </a:pPr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86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KŪNO KALBOS FALSIFIKAVIMAS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r>
              <a:rPr lang="lt-LT" dirty="0" smtClean="0"/>
              <a:t>Ar įmanoma sufalsifikuoti savo paties kūno kalbą ?</a:t>
            </a:r>
          </a:p>
          <a:p>
            <a:r>
              <a:rPr lang="lt-LT" dirty="0" smtClean="0"/>
              <a:t>Kaip pasakyti netiesą neišsiduodant.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24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 KŪNO KALBA IR SĖKMĖ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marL="0" indent="0" algn="just">
              <a:buNone/>
            </a:pPr>
            <a:r>
              <a:rPr lang="lt-LT" dirty="0" smtClean="0"/>
              <a:t>Kiekvienam žmogui sėkmę išreiškia skirtingi dalykai, priklausantys nuo užsibrėžto tikslo. Tačiau sėkmė visuomet priklauso nuo kūno kalbos.</a:t>
            </a:r>
          </a:p>
          <a:p>
            <a:pPr marL="0" indent="0" algn="just">
              <a:buNone/>
            </a:pPr>
            <a:endParaRPr lang="lt-LT" dirty="0" smtClean="0"/>
          </a:p>
          <a:p>
            <a:pPr marL="0" indent="0" algn="just">
              <a:buNone/>
            </a:pPr>
            <a:r>
              <a:rPr lang="lt-LT" dirty="0" smtClean="0"/>
              <a:t>Jei būsite itin patenkinti savimi, kiti jus taip pat labiau vertins.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55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SOCIALINIŲ VAIDMENŲ VEIDRODIS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dirty="0" smtClean="0"/>
              <a:t>Kūno kalba atskleidžia kompetenciją;</a:t>
            </a:r>
          </a:p>
          <a:p>
            <a:pPr algn="just"/>
            <a:r>
              <a:rPr lang="lt-LT" dirty="0" smtClean="0"/>
              <a:t>Pirmasis įspūdis (pirmasis vertinimas, priklausantis nuo pirmojo įspūdžio, dažnai lemia tolesnį žmonių bendravimą).</a:t>
            </a:r>
          </a:p>
          <a:p>
            <a:pPr algn="just"/>
            <a:r>
              <a:rPr lang="lt-LT" dirty="0" smtClean="0"/>
              <a:t>Koks aš atrodau kitiems? (kritiškas savęs vertinimas įgalina suprasti kitų žmonių kūno kalbą).</a:t>
            </a:r>
          </a:p>
          <a:p>
            <a:pPr algn="just"/>
            <a:r>
              <a:rPr lang="lt-LT" dirty="0" smtClean="0"/>
              <a:t>Geriausia, kai išvaizda ir vidus vieningi (kūno kalba atspindi tai, kas vyksta viduje).</a:t>
            </a:r>
          </a:p>
          <a:p>
            <a:pPr algn="just"/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KŪNO KALBA IR SOCIALINIS SLUOKSNIS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dirty="0" smtClean="0"/>
              <a:t>Yra didelis ryšys tarp priklausymo tam tikram socialiniam sluoksniui bei turimo socialinio statuso ir vartojamos kūno kalbos.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KŪNO KALBA – UNIVERSALI KALBA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Kam reikalingas kūno kalbos pažinimas?</a:t>
            </a:r>
          </a:p>
          <a:p>
            <a:pPr marL="0" indent="0">
              <a:buNone/>
            </a:pPr>
            <a:endParaRPr lang="lt-LT" dirty="0" smtClean="0"/>
          </a:p>
          <a:p>
            <a:pPr marL="514350" indent="-514350" algn="just">
              <a:buAutoNum type="arabicPeriod"/>
            </a:pPr>
            <a:r>
              <a:rPr lang="lt-LT" dirty="0" smtClean="0"/>
              <a:t>Geriau pažinti žmones (žmonių pažinimas sustiprina saugumo jausmą);</a:t>
            </a:r>
          </a:p>
          <a:p>
            <a:pPr marL="514350" indent="-514350" algn="just">
              <a:buAutoNum type="arabicPeriod"/>
            </a:pPr>
            <a:r>
              <a:rPr lang="lt-LT" dirty="0" smtClean="0"/>
              <a:t>Legviau bendrauti su aplinkiniais žmonėmis;</a:t>
            </a:r>
          </a:p>
          <a:p>
            <a:pPr marL="514350" indent="-514350" algn="just">
              <a:buAutoNum type="arabicPeriod"/>
            </a:pPr>
            <a:r>
              <a:rPr lang="lt-LT" dirty="0" smtClean="0"/>
              <a:t>Savo kūno kalba žmogus teigiamai arba neigiamai veikia kitus. Taip pat kiekvienas veikia save patį</a:t>
            </a:r>
            <a:r>
              <a:rPr lang="lt-LT" dirty="0"/>
              <a:t>;</a:t>
            </a:r>
            <a:endParaRPr lang="lt-LT" dirty="0" smtClean="0"/>
          </a:p>
          <a:p>
            <a:pPr marL="514350" indent="-514350" algn="just">
              <a:buAutoNum type="arabicPeriod"/>
            </a:pPr>
            <a:r>
              <a:rPr lang="lt-LT" dirty="0" smtClean="0"/>
              <a:t>Kas išmoksta visiškai pažinti save, tas supras ir visus kitus žmones.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5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PIRMAS ŽINGSNIS -  SUPRASTI SAVE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 smtClean="0"/>
              <a:t>Kiekvienas žmogus gestais, mimika ir laikysena daro poveikį kitiems. Iš kiekvieno siunčiamo signalo sužinome daugiau apie save.</a:t>
            </a:r>
          </a:p>
          <a:p>
            <a:pPr marL="0" indent="0" algn="just">
              <a:buNone/>
            </a:pPr>
            <a:endParaRPr lang="lt-LT" dirty="0" smtClean="0"/>
          </a:p>
          <a:p>
            <a:pPr marL="0" indent="0" algn="just">
              <a:buNone/>
            </a:pPr>
            <a:r>
              <a:rPr lang="lt-LT" dirty="0" smtClean="0"/>
              <a:t>„Pažinti </a:t>
            </a:r>
            <a:r>
              <a:rPr lang="lt-LT" dirty="0"/>
              <a:t>žmones labai lengva: pakanka pažvelgti į veidrodį ir visi žmonės žvelgia tau į veidą</a:t>
            </a:r>
            <a:r>
              <a:rPr lang="lt-LT" dirty="0" smtClean="0"/>
              <a:t>.“</a:t>
            </a:r>
          </a:p>
          <a:p>
            <a:pPr marL="0" indent="0" algn="r">
              <a:buNone/>
            </a:pPr>
            <a:r>
              <a:rPr lang="lt-LT" sz="2800" dirty="0" smtClean="0"/>
              <a:t>Lichtenbergas</a:t>
            </a:r>
            <a:r>
              <a:rPr lang="lt-LT" dirty="0" smtClean="0"/>
              <a:t> </a:t>
            </a:r>
          </a:p>
          <a:p>
            <a:pPr marL="0" indent="0" algn="just">
              <a:buNone/>
            </a:pPr>
            <a:r>
              <a:rPr lang="lt-LT" dirty="0" smtClean="0"/>
              <a:t>Pasitikrinkite, koks Jūsų kūno kalbos „repertuaras“</a:t>
            </a:r>
            <a:r>
              <a:rPr lang="en-US" dirty="0" smtClean="0"/>
              <a:t>!</a:t>
            </a:r>
            <a:r>
              <a:rPr lang="lt-LT" dirty="0" smtClean="0"/>
              <a:t> Kūno kalba išreiškia su žodine kalba derančius jausmus.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01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PATARIMAS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dirty="0" smtClean="0"/>
              <a:t>Vartoti kūno kalbą niekuomet nesimokykite prieš veidrodį : šiuo atveju kils pavojus, kad vartosite ne tikrą, o dirbtinę kūno kalbą. Jau geriau ribota nei dirbtinė ar stereotipiška kūno kalba</a:t>
            </a:r>
            <a:r>
              <a:rPr lang="en-US" dirty="0" smtClean="0"/>
              <a:t>!</a:t>
            </a:r>
            <a:r>
              <a:rPr lang="lt-LT" dirty="0" smtClean="0"/>
              <a:t> </a:t>
            </a:r>
          </a:p>
          <a:p>
            <a:pPr marL="0" indent="0" algn="just">
              <a:buNone/>
            </a:pPr>
            <a:r>
              <a:rPr lang="lt-LT" dirty="0" smtClean="0"/>
              <a:t>Jei norite, kad kūno kalba veiktų įtikanamai, ji turi derėti su sakomais žodžiais.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9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VEIDO KALBA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Gebėjimas veidu išreikšti stiprias emocijas jį pagyvina, leidžia jam kalbėti; gražūs jausmai veidą daro dar gražesnį.</a:t>
            </a:r>
          </a:p>
          <a:p>
            <a:pPr algn="just"/>
            <a:r>
              <a:rPr lang="lt-LT" dirty="0" smtClean="0"/>
              <a:t>Tyrimais įrodyta: egzistuoja tarptautinė ir visų suprantama mimika. Visų kultūrų atstovai stiprius jausmus išreiškia tokia pačia mimika.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9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52736"/>
            <a:ext cx="4896544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81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>
            <a:normAutofit/>
          </a:bodyPr>
          <a:lstStyle/>
          <a:p>
            <a:r>
              <a:rPr lang="lt-LT" b="1" dirty="0" smtClean="0"/>
              <a:t>AUKŠTESNĖS KLASĖS POŽYMIAI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435280" cy="522920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lt-LT" dirty="0" smtClean="0"/>
          </a:p>
          <a:p>
            <a:pPr>
              <a:buFont typeface="Arial" charset="0"/>
              <a:buChar char="•"/>
            </a:pPr>
            <a:r>
              <a:rPr lang="lt-LT" dirty="0" smtClean="0"/>
              <a:t>Laimėtojo laikysena;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Kalbėjimo būdas;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Atsipalaidavimas;</a:t>
            </a:r>
          </a:p>
          <a:p>
            <a:pPr>
              <a:buFont typeface="Arial" charset="0"/>
              <a:buChar char="•"/>
            </a:pPr>
            <a:r>
              <a:rPr lang="lt-LT" dirty="0"/>
              <a:t>Taisyklinga sėdėsena;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Taisyklinga stovėsena;</a:t>
            </a:r>
            <a:r>
              <a:rPr lang="lt-LT" dirty="0"/>
              <a:t> </a:t>
            </a:r>
            <a:endParaRPr lang="lt-LT" dirty="0" smtClean="0"/>
          </a:p>
          <a:p>
            <a:pPr>
              <a:buFont typeface="Arial" charset="0"/>
              <a:buChar char="•"/>
            </a:pPr>
            <a:r>
              <a:rPr lang="lt-LT" dirty="0" smtClean="0"/>
              <a:t>Ėjimo </a:t>
            </a:r>
            <a:r>
              <a:rPr lang="lt-LT" dirty="0"/>
              <a:t>būdas;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Gestikuliavimas.</a:t>
            </a:r>
          </a:p>
          <a:p>
            <a:pPr>
              <a:buFont typeface="Arial" charset="0"/>
              <a:buChar char="•"/>
            </a:pPr>
            <a:r>
              <a:rPr lang="lt-LT" dirty="0"/>
              <a:t>Sėkmę spinduliuojants žvilgsnis;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2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lt-LT" b="1" dirty="0" smtClean="0"/>
              <a:t>LAIMĖTOJO LAIKYSENA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832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 smtClean="0"/>
              <a:t>Ideali kūno laikysena stovint(ir nedaug pasikeitusi einant) atrodo taip:</a:t>
            </a:r>
          </a:p>
          <a:p>
            <a:pPr marL="0" indent="0" algn="just">
              <a:buNone/>
            </a:pPr>
            <a:r>
              <a:rPr lang="lt-LT" dirty="0" smtClean="0"/>
              <a:t>• Ausies landa turi būti tiesiai virš peties;</a:t>
            </a:r>
          </a:p>
          <a:p>
            <a:pPr algn="just">
              <a:buFont typeface="Arial" charset="0"/>
              <a:buChar char="•"/>
            </a:pPr>
            <a:r>
              <a:rPr lang="lt-LT" dirty="0"/>
              <a:t>Kaklas laikomas laisvai, galva kiek atkišta į priekį, tačiau drauge ir pakelta </a:t>
            </a:r>
            <a:r>
              <a:rPr lang="lt-LT" dirty="0" smtClean="0"/>
              <a:t>aukštyn;</a:t>
            </a:r>
          </a:p>
          <a:p>
            <a:pPr algn="just">
              <a:buFont typeface="Arial" charset="0"/>
              <a:buChar char="•"/>
            </a:pPr>
            <a:r>
              <a:rPr lang="lt-LT" dirty="0" smtClean="0"/>
              <a:t>Krūtinė atkišta pirmyn, tačiau atpalaiduota;</a:t>
            </a:r>
          </a:p>
          <a:p>
            <a:pPr algn="just">
              <a:buFont typeface="Arial" charset="0"/>
              <a:buChar char="•"/>
            </a:pPr>
            <a:r>
              <a:rPr lang="lt-LT" dirty="0" smtClean="0"/>
              <a:t>Nugara įtempta;</a:t>
            </a:r>
          </a:p>
          <a:p>
            <a:pPr algn="just">
              <a:buFont typeface="Arial" charset="0"/>
              <a:buChar char="•"/>
            </a:pPr>
            <a:r>
              <a:rPr lang="lt-LT" dirty="0" smtClean="0"/>
              <a:t>Keliai ne visai ištiesti, o klubai šiek tiek atkišti į priekį ir pakelti aukštyn.</a:t>
            </a:r>
          </a:p>
          <a:p>
            <a:pPr marL="0" indent="0" algn="just">
              <a:buNone/>
            </a:pPr>
            <a:r>
              <a:rPr lang="lt-LT" dirty="0" smtClean="0"/>
              <a:t>PATARIMAS - </a:t>
            </a:r>
            <a:r>
              <a:rPr lang="lt-LT" dirty="0"/>
              <a:t>Išvengsite kaklo raumenų pertempimo, jei sėdėdami arba stovėdami galvą laikysite kuo tiesiau. </a:t>
            </a:r>
            <a:endParaRPr lang="en-US" dirty="0"/>
          </a:p>
          <a:p>
            <a:pPr algn="just">
              <a:buFont typeface="Arial" charset="0"/>
              <a:buChar char="•"/>
            </a:pPr>
            <a:endParaRPr lang="lt-LT" dirty="0" smtClean="0"/>
          </a:p>
          <a:p>
            <a:pPr>
              <a:buFont typeface="Arial" charset="0"/>
              <a:buChar char="•"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KALBĖJIMO BŪDAS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charset="0"/>
              <a:buChar char="•"/>
            </a:pPr>
            <a:r>
              <a:rPr lang="lt-LT" dirty="0" smtClean="0"/>
              <a:t>Sėkmės lydimi žmonės kalbėdami labiau judina apatinį žandikaulį ir lūpas. Tokie žmonės turi daugiau ką pasakyti, todėl plačiau atveria burną;</a:t>
            </a:r>
          </a:p>
          <a:p>
            <a:pPr algn="just">
              <a:buFont typeface="Arial" charset="0"/>
              <a:buChar char="•"/>
            </a:pPr>
            <a:r>
              <a:rPr lang="lt-LT" dirty="0" smtClean="0"/>
              <a:t>Stipresni burnos judesiai kalbant labiau akcentuoja žodžius. Jūsų kalba darosi aiškesnė ir gyvesnė;</a:t>
            </a:r>
          </a:p>
          <a:p>
            <a:pPr algn="just">
              <a:buFont typeface="Arial" charset="0"/>
              <a:buChar char="•"/>
            </a:pPr>
            <a:r>
              <a:rPr lang="lt-LT" dirty="0" smtClean="0"/>
              <a:t>Patariama taupiai vartoti žodžius, mimiką ir gestus. Kartojimas arba iš anksto išmokta kūno kalba kartais atrodo ne tokia įtikinama.</a:t>
            </a:r>
          </a:p>
          <a:p>
            <a:pPr algn="just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2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ATSIPALAIDAVIMAS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Bet kokios formos įtampa sąlygoja stresą, skubėjimą, baimę;</a:t>
            </a:r>
          </a:p>
          <a:p>
            <a:pPr algn="just"/>
            <a:r>
              <a:rPr lang="lt-LT" dirty="0"/>
              <a:t>Įtampą galima jausti netgi žmogaus </a:t>
            </a:r>
            <a:r>
              <a:rPr lang="lt-LT" dirty="0" smtClean="0"/>
              <a:t>balse</a:t>
            </a:r>
            <a:r>
              <a:rPr lang="lt-LT" dirty="0"/>
              <a:t>;</a:t>
            </a:r>
            <a:endParaRPr lang="lt-LT" dirty="0" smtClean="0"/>
          </a:p>
          <a:p>
            <a:pPr algn="just"/>
            <a:r>
              <a:rPr lang="lt-LT" dirty="0" smtClean="0"/>
              <a:t>Atsipalaidavę darome didesnį įspūdį;</a:t>
            </a:r>
            <a:endParaRPr lang="en-US" dirty="0"/>
          </a:p>
          <a:p>
            <a:pPr algn="just"/>
            <a:r>
              <a:rPr lang="lt-LT" dirty="0" smtClean="0"/>
              <a:t>Kūno kalba, vartojama be įtampos, padeda sudaryti įspūdį atsipalaidavusio žmogaus, kuris savarankiškai sprendžia patikėtas užduotis.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11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TAISYKLINGA SĖDĖSENA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Sėdėjimo poza išduoda, kaip žmogus jaučiasi aplinkoje;</a:t>
            </a:r>
          </a:p>
          <a:p>
            <a:pPr algn="just"/>
            <a:r>
              <a:rPr lang="lt-LT" dirty="0" smtClean="0"/>
              <a:t>Išsirinkite tinkamiasusią vietą sėdėti ir įsitaisykite taip, kad jūsų kūnas užimtų kuo daugiau vietos;</a:t>
            </a:r>
          </a:p>
          <a:p>
            <a:pPr algn="just"/>
            <a:r>
              <a:rPr lang="lt-LT" dirty="0" smtClean="0"/>
              <a:t>Stenkitės sėdėti tiesiai, dubens kaulai turi būti apkrauti vienodai, tada liemuo atrodo lieknesnis;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2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9532"/>
            <a:ext cx="4536504" cy="638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13892"/>
            <a:ext cx="428396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95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TAISYKLINGA STOVĖSENA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b="1" dirty="0"/>
              <a:t>„</a:t>
            </a:r>
            <a:r>
              <a:rPr lang="lt-LT" dirty="0"/>
              <a:t>Stovėk tiesiai! Nesikuprink!“ - turbūt viena populiariausių ir metų metus daugiausiai mūsų mamų ir močiučių naudojama frazė. Ir, pasirodo, visiškai teisinga.</a:t>
            </a:r>
          </a:p>
          <a:p>
            <a:pPr algn="just"/>
            <a:r>
              <a:rPr lang="lt-LT" dirty="0" smtClean="0"/>
              <a:t>Taisyklingą </a:t>
            </a:r>
            <a:r>
              <a:rPr lang="lt-LT" dirty="0"/>
              <a:t>laikyseną turintis žmogus stovi laisvai, neįsitempęs ir nesusikūprinęs, galvą laiko tiesiai. Jo pečiai, mentės ir klubai yra vienoje plokštumoje</a:t>
            </a:r>
            <a:r>
              <a:rPr lang="lt-LT" dirty="0" smtClean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67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4969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3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ĖJIMO BŪDAS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Žmogaus eisena priklauso nuo jo amžiaus, sveikatos būklės, nuo vidinės būsenos;</a:t>
            </a:r>
          </a:p>
          <a:p>
            <a:pPr algn="just"/>
            <a:r>
              <a:rPr lang="lt-LT" dirty="0" smtClean="0"/>
              <a:t>Sendina ne veide atsiradusios raukšlės, o sunkūs ir sustingę judesiai. Sustingimą gali sukelti ir dvasinis nejudrumas;</a:t>
            </a:r>
          </a:p>
          <a:p>
            <a:pPr algn="just"/>
            <a:r>
              <a:rPr lang="lt-LT" dirty="0" smtClean="0"/>
              <a:t>Eisena daro poveikį ne vien kitiems – labiau ji turi įtakos mums patiems. Kai einame gerai, mums puikiai sekasi</a:t>
            </a:r>
            <a:r>
              <a:rPr lang="en-US" smtClean="0"/>
              <a:t>.</a:t>
            </a:r>
            <a:endParaRPr lang="lt-LT" dirty="0" smtClean="0"/>
          </a:p>
          <a:p>
            <a:pPr algn="just"/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GESTIKULIAVIMAS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Gestais galima sustiprinti žodžių poveikį arba parodyti asmeninį požiūrį į tai, kas pasakyta.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Su kalba susiję gestai;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Kalbą interpretuojantys gestai;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„Savarankiški“ gestai;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Gynybą reiškiantys gestai;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Baimę reiškiantys gestai;</a:t>
            </a:r>
          </a:p>
          <a:p>
            <a:pPr>
              <a:buFont typeface="Arial" charset="0"/>
              <a:buChar char="•"/>
            </a:pPr>
            <a:r>
              <a:rPr lang="lt-LT" dirty="0" smtClean="0"/>
              <a:t>Simpatiją ir norą bendrauti reiškiantys gestai</a:t>
            </a:r>
          </a:p>
          <a:p>
            <a:pPr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TERITORIJOS IR ZONOS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dirty="0" smtClean="0"/>
              <a:t>Žmogui įgimtas noras ginti savo teritoriją. Kiekvienas žmogus nori, kad tarp jo ir kito asmens būtų pakankamas atstumas, leidžiantis apsisaugoti nuo puolimo.</a:t>
            </a:r>
          </a:p>
          <a:p>
            <a:pPr marL="0" indent="0" algn="just">
              <a:buNone/>
            </a:pPr>
            <a:r>
              <a:rPr lang="lt-LT" dirty="0" smtClean="0"/>
              <a:t>Žmogaus asmeninė teritorija yra ploto ar erdvės dalis, kurią jis laiko savo nuosavybe, tarytum ji būtų savotiška jo kūno tąsa.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08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/>
          </a:bodyPr>
          <a:lstStyle/>
          <a:p>
            <a:r>
              <a:rPr lang="en-US" b="1" dirty="0" smtClean="0"/>
              <a:t>TERITORIJOS IR ZONOS</a:t>
            </a:r>
            <a:endParaRPr lang="en-US" b="1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064896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980726"/>
            <a:ext cx="4320480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8720"/>
            <a:ext cx="4644007" cy="561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081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KŪNO KALBA IR EMOCIJOS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Kūno kalboje atsispindi emocijos, kurias žmogus jaučia konkrečioje situacijoje.</a:t>
            </a:r>
          </a:p>
          <a:p>
            <a:pPr algn="just"/>
            <a:r>
              <a:rPr lang="lt-LT" dirty="0" smtClean="0"/>
              <a:t>Žinoma, kad emocijos skatina veikti. Emocijų sukelti pokyčiai mūsų kūne yra tokia ryškūs, kad juos galima užfiksuoti EKG (širdies), EEG (smegenys), matuojant kraujospūdį ir skaičiuojant pulsą. </a:t>
            </a:r>
          </a:p>
          <a:p>
            <a:pPr algn="just"/>
            <a:r>
              <a:rPr lang="lt-LT" dirty="0" smtClean="0"/>
              <a:t>Pajutote, kad jūsų pašnekovo nuotaika sugedo ? Kontroliuokite savo siunčiamus signalus.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628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/>
          <a:lstStyle/>
          <a:p>
            <a:r>
              <a:rPr lang="lt-LT" b="1" dirty="0" smtClean="0"/>
              <a:t>RANKŲ GESTAI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                        PLAŠTAKŲ GESTAI</a:t>
            </a:r>
          </a:p>
          <a:p>
            <a:pPr marL="0" indent="0" algn="just">
              <a:buNone/>
            </a:pPr>
            <a:r>
              <a:rPr lang="lt-LT" dirty="0" smtClean="0"/>
              <a:t>Visais žmonijos istorijos etapais atviri delnai buvo siejami su tiesa, sąžiningumu, ištikimybe ir nuolankumu. </a:t>
            </a:r>
          </a:p>
          <a:p>
            <a:pPr marL="0" indent="0">
              <a:buNone/>
            </a:pPr>
            <a:r>
              <a:rPr lang="lt-LT" dirty="0" smtClean="0"/>
              <a:t>                           PLAŠTAKŲ JĖGA</a:t>
            </a:r>
          </a:p>
          <a:p>
            <a:pPr marL="0" indent="0" algn="just">
              <a:buNone/>
            </a:pPr>
            <a:r>
              <a:rPr lang="lt-LT" dirty="0" smtClean="0"/>
              <a:t>Plaštaka yra vienas iš mažiausiai krentančių į akis, tačiau sykiu galingiausių neverbalinės kalbos įrankių.</a:t>
            </a:r>
          </a:p>
          <a:p>
            <a:pPr marL="0" indent="0">
              <a:buNone/>
            </a:pPr>
            <a:r>
              <a:rPr lang="lt-LT" dirty="0" smtClean="0"/>
              <a:t>Pagrindiniai plaštakų gestai:</a:t>
            </a:r>
          </a:p>
          <a:p>
            <a:pPr marL="0" indent="0">
              <a:buNone/>
            </a:pPr>
            <a:r>
              <a:rPr lang="lt-LT" dirty="0" smtClean="0"/>
              <a:t>• delnas nukreiptas aukštyn;</a:t>
            </a:r>
          </a:p>
          <a:p>
            <a:pPr marL="0" indent="0">
              <a:buNone/>
            </a:pPr>
            <a:r>
              <a:rPr lang="lt-LT" dirty="0" smtClean="0"/>
              <a:t>•delnas nukreiptas žemyn;</a:t>
            </a:r>
          </a:p>
          <a:p>
            <a:pPr marL="0" indent="0">
              <a:buNone/>
            </a:pPr>
            <a:r>
              <a:rPr lang="lt-LT" dirty="0" smtClean="0"/>
              <a:t>• delnas nukreiptas žemyn ir uždengtas pirštais, tik rodomasis pirštas nukreiptas į priekį.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81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estsidetoastmasters.com/resources/book_of_body_language/images/327-pleading_with_c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2656"/>
            <a:ext cx="356388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-13444"/>
            <a:ext cx="3819525" cy="337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56992"/>
            <a:ext cx="4355976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4248471" cy="28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85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RANKOS PASPAUDIMAS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dirty="0" smtClean="0"/>
              <a:t>Rankos paspaudimas yra dar iš urvinio žmogaus laikų atkeliavęs reliktas.</a:t>
            </a:r>
          </a:p>
          <a:p>
            <a:pPr marL="0" indent="0" algn="just">
              <a:buNone/>
            </a:pPr>
            <a:r>
              <a:rPr lang="lt-LT" dirty="0" smtClean="0"/>
              <a:t>Rankos paspaudimu paprastai priimami trys pagrindiniai signalai:</a:t>
            </a:r>
          </a:p>
          <a:p>
            <a:pPr marL="0" indent="0" algn="just">
              <a:buNone/>
            </a:pPr>
            <a:r>
              <a:rPr lang="lt-LT" dirty="0" smtClean="0"/>
              <a:t>• Dominuojanti padėtis;</a:t>
            </a:r>
          </a:p>
          <a:p>
            <a:pPr marL="0" indent="0" algn="just">
              <a:buNone/>
            </a:pPr>
            <a:r>
              <a:rPr lang="lt-LT" dirty="0" smtClean="0"/>
              <a:t>• Nuolanki padėtis;</a:t>
            </a:r>
          </a:p>
          <a:p>
            <a:pPr marL="0" indent="0" algn="just">
              <a:buNone/>
            </a:pPr>
            <a:r>
              <a:rPr lang="lt-LT" dirty="0" smtClean="0"/>
              <a:t>• Draugiška padėtis.</a:t>
            </a:r>
          </a:p>
          <a:p>
            <a:pPr marL="0" indent="0" algn="just">
              <a:buNone/>
            </a:pPr>
            <a:endParaRPr lang="lt-LT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952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72"/>
            <a:ext cx="3491880" cy="298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http://www.121series.co.uk/Pics-Body-Language/Handshake%20walk%20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7784"/>
            <a:ext cx="5508104" cy="334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gilimag.com/images/stories/Entertain/bodylanguage/bedendil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240" y="3068960"/>
            <a:ext cx="684076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224428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27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96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0648"/>
            <a:ext cx="28575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" y="2852936"/>
            <a:ext cx="4999732" cy="400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2651423"/>
            <a:ext cx="4139951" cy="42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1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KITI </a:t>
            </a:r>
            <a:r>
              <a:rPr lang="en-US" b="1" dirty="0" smtClean="0"/>
              <a:t>PLA</a:t>
            </a:r>
            <a:r>
              <a:rPr lang="lt-LT" b="1" dirty="0" smtClean="0"/>
              <a:t>ŠTAKŲ GESTAI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Plaštakų trynimas vienos į kitą;</a:t>
            </a:r>
          </a:p>
          <a:p>
            <a:r>
              <a:rPr lang="lt-LT" dirty="0" smtClean="0"/>
              <a:t>Sunertos plaštakos;</a:t>
            </a:r>
          </a:p>
          <a:p>
            <a:r>
              <a:rPr lang="lt-LT" dirty="0" smtClean="0"/>
              <a:t>„bokštelis“ iš plaštakų;</a:t>
            </a:r>
          </a:p>
          <a:p>
            <a:r>
              <a:rPr lang="lt-LT" dirty="0" smtClean="0"/>
              <a:t>Rankos ir riešo laikymas kita plaštaka;</a:t>
            </a:r>
          </a:p>
          <a:p>
            <a:r>
              <a:rPr lang="lt-LT" dirty="0" smtClean="0"/>
              <a:t>Nykščio rodymas;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93096"/>
            <a:ext cx="6264696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3671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95275"/>
            <a:ext cx="5693246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07668"/>
            <a:ext cx="2857500" cy="325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79899"/>
            <a:ext cx="436245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3236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otherandfamily.com/wp-content/uploads/2011/04/8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58156"/>
            <a:ext cx="651202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87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34481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639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hefxcode.com/store/bl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" y="26144"/>
            <a:ext cx="705678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58096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944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VEIDO LYTĖJIMAS RANKOMIS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             SUKČIAVIMAS, ABEJONĖS, MELAS.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552728" cy="46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532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VEIDO LYTĖJIMO GESTAI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„Burnos apsauga“</a:t>
            </a:r>
          </a:p>
          <a:p>
            <a:r>
              <a:rPr lang="lt-LT" dirty="0" smtClean="0"/>
              <a:t>Nosies lytėjimas;</a:t>
            </a:r>
          </a:p>
          <a:p>
            <a:r>
              <a:rPr lang="lt-LT" dirty="0" smtClean="0"/>
              <a:t>Akių trynimas;</a:t>
            </a:r>
          </a:p>
          <a:p>
            <a:r>
              <a:rPr lang="lt-LT" dirty="0" smtClean="0"/>
              <a:t>Ausies trynimas;</a:t>
            </a:r>
          </a:p>
          <a:p>
            <a:r>
              <a:rPr lang="lt-LT" dirty="0" smtClean="0"/>
              <a:t>Kaklo kasymas;</a:t>
            </a:r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457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hefxcode.com/store/bl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6408712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22710"/>
            <a:ext cx="2736304" cy="256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9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4288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1" y="378904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268" y="29344"/>
            <a:ext cx="3581400" cy="2607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30480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20" y="33412"/>
            <a:ext cx="290376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9330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SMAKRO IR SKRUOSTŲ GESTAI</a:t>
            </a:r>
            <a:endParaRPr lang="en-US" b="1" dirty="0"/>
          </a:p>
        </p:txBody>
      </p:sp>
      <p:pic>
        <p:nvPicPr>
          <p:cNvPr id="4" name="Picture 2" descr="http://www.thefxcode.com/store/bl39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9040"/>
            <a:ext cx="4608512" cy="273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791" y="3717032"/>
            <a:ext cx="404812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128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RANKŲ BARJERAI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Standartinis sunertų rankų gestas;</a:t>
            </a:r>
          </a:p>
          <a:p>
            <a:r>
              <a:rPr lang="lt-LT" dirty="0" smtClean="0"/>
              <a:t>Sustiprintas rankų sunėrimas;</a:t>
            </a:r>
          </a:p>
          <a:p>
            <a:r>
              <a:rPr lang="lt-LT" dirty="0" smtClean="0"/>
              <a:t>„rankų laikymo“ gestas;</a:t>
            </a:r>
          </a:p>
          <a:p>
            <a:r>
              <a:rPr lang="lt-LT" dirty="0" smtClean="0"/>
              <a:t>Daliniai sunertų rankų gestai;</a:t>
            </a:r>
          </a:p>
          <a:p>
            <a:r>
              <a:rPr lang="lt-LT" dirty="0" smtClean="0"/>
              <a:t>Užmaskuoti sunertų rankų gestai.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2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6137"/>
            <a:ext cx="4324350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"/>
            <a:ext cx="3600400" cy="285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24" y="-8632"/>
            <a:ext cx="407283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52936"/>
            <a:ext cx="3609975" cy="405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123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KOJŲ BARJERAI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Europietiška „koja ant kojos“ poza;</a:t>
            </a:r>
          </a:p>
          <a:p>
            <a:r>
              <a:rPr lang="lt-LT" dirty="0" smtClean="0"/>
              <a:t>„Kojų surakinimo“ gestas;</a:t>
            </a:r>
          </a:p>
          <a:p>
            <a:r>
              <a:rPr lang="lt-LT" dirty="0" smtClean="0"/>
              <a:t>Kojų sukryžiavimo gestai stovint;</a:t>
            </a:r>
          </a:p>
          <a:p>
            <a:r>
              <a:rPr lang="lt-LT" dirty="0" smtClean="0"/>
              <a:t> Surakintų kulnų gestas;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251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directoryofillustration.com/images/artistimages/images/3470_398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48"/>
            <a:ext cx="532859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42416"/>
            <a:ext cx="3154238" cy="338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85356"/>
            <a:ext cx="4248472" cy="291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9040"/>
            <a:ext cx="3952875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0544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0"/>
            <a:ext cx="522922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" y="2726060"/>
            <a:ext cx="370135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0956"/>
            <a:ext cx="3466777" cy="2667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2304256" cy="26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4070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AKIŲ SIGNALAI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„Verslininko žvilgsnis“ (akis nukreipti į pašnekovo kaktos ir akių trikampį);</a:t>
            </a:r>
          </a:p>
          <a:p>
            <a:pPr algn="just"/>
            <a:r>
              <a:rPr lang="lt-LT" dirty="0" smtClean="0"/>
              <a:t> Draugiškas žvilgsnis (savo žvilgsnį išlaikyti tr</a:t>
            </a:r>
            <a:r>
              <a:rPr lang="en-US" smtClean="0"/>
              <a:t>i</a:t>
            </a:r>
            <a:r>
              <a:rPr lang="lt-LT" smtClean="0"/>
              <a:t>kampyje </a:t>
            </a:r>
            <a:r>
              <a:rPr lang="lt-LT" dirty="0" smtClean="0"/>
              <a:t>tarp pašnekovo akių ir lūpų);</a:t>
            </a:r>
          </a:p>
          <a:p>
            <a:pPr algn="just"/>
            <a:r>
              <a:rPr lang="lt-LT" dirty="0" smtClean="0"/>
              <a:t>Intymus žvilgsnis (žvilgsnis, apimantis pašnekovo akių ir krūtinės trikampį).</a:t>
            </a:r>
            <a:endParaRPr lang="en-US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05350"/>
            <a:ext cx="18383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65340"/>
            <a:ext cx="271462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817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ŽVILGSNIO KRYPTIS IR ATMINTIS</a:t>
            </a:r>
            <a:endParaRPr lang="en-US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9"/>
            <a:ext cx="5832648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7475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KITI GESTAI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Teritoriniai ir nuosavybės gestai;</a:t>
            </a:r>
          </a:p>
          <a:p>
            <a:r>
              <a:rPr lang="lt-LT" dirty="0" smtClean="0"/>
              <a:t>Kopijavimas;</a:t>
            </a:r>
          </a:p>
          <a:p>
            <a:r>
              <a:rPr lang="lt-LT" dirty="0" smtClean="0"/>
              <a:t>Kūno rodyklės;</a:t>
            </a:r>
          </a:p>
          <a:p>
            <a:r>
              <a:rPr lang="lt-LT" dirty="0" smtClean="0"/>
              <a:t>Stalų ir kėdžių išdėstymas;</a:t>
            </a:r>
          </a:p>
          <a:p>
            <a:r>
              <a:rPr lang="lt-LT" dirty="0" smtClean="0"/>
              <a:t>Rūkymo gestai; (cigarai, cigaretės, pypkės, akiniai);</a:t>
            </a:r>
          </a:p>
          <a:p>
            <a:r>
              <a:rPr lang="lt-LT" dirty="0" smtClean="0"/>
              <a:t>Meilinimosi gestai ir signalai.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342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8" y="3543300"/>
            <a:ext cx="401002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6126"/>
            <a:ext cx="2520280" cy="315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24101"/>
            <a:ext cx="344805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-35793"/>
            <a:ext cx="2533650" cy="3159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1230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60762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544" y="38101"/>
            <a:ext cx="2152650" cy="237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6346"/>
            <a:ext cx="6480720" cy="44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0"/>
            <a:ext cx="3528392" cy="2653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2749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1328"/>
            <a:ext cx="47244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7" y="2851944"/>
            <a:ext cx="3868663" cy="278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452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995"/>
            <a:ext cx="4355976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788024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98" y="3777005"/>
            <a:ext cx="320992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704" y="3777005"/>
            <a:ext cx="2857500" cy="308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774" y="3809999"/>
            <a:ext cx="2857500" cy="2991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11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" y="0"/>
            <a:ext cx="6149652" cy="638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0"/>
            <a:ext cx="3143572" cy="301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http://www.theratetart.com/body-language/images/368_87_74-aggressive-body-langu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56992"/>
            <a:ext cx="2555776" cy="337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407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40"/>
            <a:ext cx="4932040" cy="444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-4440"/>
            <a:ext cx="4355976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4464496" cy="286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99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747713"/>
            <a:ext cx="381000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60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305800" cy="187220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6700" b="1" dirty="0" smtClean="0"/>
              <a:t>AČIŪ, KAD KLAUSĖTĖS </a:t>
            </a:r>
            <a:endParaRPr lang="en-US" sz="6700" b="1" dirty="0"/>
          </a:p>
        </p:txBody>
      </p:sp>
    </p:spTree>
    <p:extLst>
      <p:ext uri="{BB962C8B-B14F-4D97-AF65-F5344CB8AC3E}">
        <p14:creationId xmlns:p14="http://schemas.microsoft.com/office/powerpoint/2010/main" val="10767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13840</TotalTime>
  <Words>1324</Words>
  <Application>Microsoft Office PowerPoint</Application>
  <PresentationFormat>On-screen Show (4:3)</PresentationFormat>
  <Paragraphs>184</Paragraphs>
  <Slides>61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Flow</vt:lpstr>
      <vt:lpstr>KŪNO KALBA: KAIP JĄ SUPRASTI IR NAUDOTI </vt:lpstr>
      <vt:lpstr>BENDRAVIMAS</vt:lpstr>
      <vt:lpstr>PowerPoint Presentation</vt:lpstr>
      <vt:lpstr>BENDRAVIMAS</vt:lpstr>
      <vt:lpstr>NUOJAUTA</vt:lpstr>
      <vt:lpstr>ĮGIMTI, GENETINIAI GESTAI</vt:lpstr>
      <vt:lpstr>PAGRINDINIAI BENDRAVIMO GESTAI IR JŲ KILMĖ</vt:lpstr>
      <vt:lpstr>KŪNO KALBOS FALSIFIKAVIMAS</vt:lpstr>
      <vt:lpstr> KŪNO KALBA IR SĖKMĖ</vt:lpstr>
      <vt:lpstr>SOCIALINIŲ VAIDMENŲ VEIDRODIS</vt:lpstr>
      <vt:lpstr>KŪNO KALBA IR SOCIALINIS SLUOKSNIS</vt:lpstr>
      <vt:lpstr>KŪNO KALBA – UNIVERSALI KALBA</vt:lpstr>
      <vt:lpstr>PIRMAS ŽINGSNIS -  SUPRASTI SAVE</vt:lpstr>
      <vt:lpstr>PATARIMAS</vt:lpstr>
      <vt:lpstr>VEIDO KALBA</vt:lpstr>
      <vt:lpstr>PowerPoint Presentation</vt:lpstr>
      <vt:lpstr>AUKŠTESNĖS KLASĖS POŽYMIAI</vt:lpstr>
      <vt:lpstr>LAIMĖTOJO LAIKYSENA</vt:lpstr>
      <vt:lpstr>KALBĖJIMO BŪDAS</vt:lpstr>
      <vt:lpstr>ATSIPALAIDAVIMAS</vt:lpstr>
      <vt:lpstr>TAISYKLINGA SĖDĖSENA</vt:lpstr>
      <vt:lpstr>PowerPoint Presentation</vt:lpstr>
      <vt:lpstr>TAISYKLINGA STOVĖSENA</vt:lpstr>
      <vt:lpstr>PowerPoint Presentation</vt:lpstr>
      <vt:lpstr>ĖJIMO BŪDAS</vt:lpstr>
      <vt:lpstr>GESTIKULIAVIMAS</vt:lpstr>
      <vt:lpstr>TERITORIJOS IR ZONOS</vt:lpstr>
      <vt:lpstr>TERITORIJOS IR ZONOS</vt:lpstr>
      <vt:lpstr>PowerPoint Presentation</vt:lpstr>
      <vt:lpstr>KŪNO KALBA IR EMOCIJOS</vt:lpstr>
      <vt:lpstr>RANKŲ GESTAI</vt:lpstr>
      <vt:lpstr>PowerPoint Presentation</vt:lpstr>
      <vt:lpstr>RANKOS PASPAUDIMAS</vt:lpstr>
      <vt:lpstr>PowerPoint Presentation</vt:lpstr>
      <vt:lpstr>PowerPoint Presentation</vt:lpstr>
      <vt:lpstr>KITI PLAŠTAKŲ GESTAI</vt:lpstr>
      <vt:lpstr>PowerPoint Presentation</vt:lpstr>
      <vt:lpstr>PowerPoint Presentation</vt:lpstr>
      <vt:lpstr>PowerPoint Presentation</vt:lpstr>
      <vt:lpstr>PowerPoint Presentation</vt:lpstr>
      <vt:lpstr>VEIDO LYTĖJIMAS RANKOMIS</vt:lpstr>
      <vt:lpstr>VEIDO LYTĖJIMO GESTAI</vt:lpstr>
      <vt:lpstr>PowerPoint Presentation</vt:lpstr>
      <vt:lpstr>PowerPoint Presentation</vt:lpstr>
      <vt:lpstr>SMAKRO IR SKRUOSTŲ GESTAI</vt:lpstr>
      <vt:lpstr>RANKŲ BARJERAI</vt:lpstr>
      <vt:lpstr>PowerPoint Presentation</vt:lpstr>
      <vt:lpstr>KOJŲ BARJERAI</vt:lpstr>
      <vt:lpstr>PowerPoint Presentation</vt:lpstr>
      <vt:lpstr>PowerPoint Presentation</vt:lpstr>
      <vt:lpstr>AKIŲ SIGNALAI</vt:lpstr>
      <vt:lpstr>ŽVILGSNIO KRYPTIS IR ATMINTIS</vt:lpstr>
      <vt:lpstr>KITI GESTAI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AČIŪ, KAD KLAUSĖTĖS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EFEKTYVAUS PARDAVIMO BŪDAI IR TECHNIKA</dc:title>
  <dc:creator>user</dc:creator>
  <cp:lastModifiedBy>Compaq</cp:lastModifiedBy>
  <cp:revision>270</cp:revision>
  <dcterms:created xsi:type="dcterms:W3CDTF">2011-10-18T09:54:09Z</dcterms:created>
  <dcterms:modified xsi:type="dcterms:W3CDTF">2012-03-27T10:55:47Z</dcterms:modified>
</cp:coreProperties>
</file>