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5"/>
  </p:handoutMasterIdLst>
  <p:sldIdLst>
    <p:sldId id="256" r:id="rId2"/>
    <p:sldId id="257" r:id="rId3"/>
    <p:sldId id="277" r:id="rId4"/>
    <p:sldId id="278" r:id="rId5"/>
    <p:sldId id="279" r:id="rId6"/>
    <p:sldId id="280" r:id="rId7"/>
    <p:sldId id="281" r:id="rId8"/>
    <p:sldId id="282" r:id="rId9"/>
    <p:sldId id="283" r:id="rId10"/>
    <p:sldId id="284" r:id="rId11"/>
    <p:sldId id="288" r:id="rId12"/>
    <p:sldId id="287" r:id="rId13"/>
    <p:sldId id="286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298" autoAdjust="0"/>
  </p:normalViewPr>
  <p:slideViewPr>
    <p:cSldViewPr>
      <p:cViewPr varScale="1">
        <p:scale>
          <a:sx n="107" d="100"/>
          <a:sy n="107" d="100"/>
        </p:scale>
        <p:origin x="173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8E08FC-24A4-48B2-9852-43FBC32B0036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lt-LT"/>
        </a:p>
      </dgm:t>
    </dgm:pt>
    <dgm:pt modelId="{18C2E7BE-FB47-48C2-9E2B-FB78171C487E}">
      <dgm:prSet phldrT="[Tekstas]"/>
      <dgm:spPr/>
      <dgm:t>
        <a:bodyPr/>
        <a:lstStyle/>
        <a:p>
          <a:r>
            <a:rPr lang="lt-LT" dirty="0"/>
            <a:t>Pirminė paraiška</a:t>
          </a:r>
        </a:p>
      </dgm:t>
    </dgm:pt>
    <dgm:pt modelId="{E3EA5849-7813-4E9A-B6FD-05741EA5329B}" type="parTrans" cxnId="{6DB96DDA-9108-40F6-A0FA-D862414B4227}">
      <dgm:prSet/>
      <dgm:spPr/>
      <dgm:t>
        <a:bodyPr/>
        <a:lstStyle/>
        <a:p>
          <a:endParaRPr lang="lt-LT"/>
        </a:p>
      </dgm:t>
    </dgm:pt>
    <dgm:pt modelId="{12B9343D-71EE-4D8F-8F95-F912CA88DFC3}" type="sibTrans" cxnId="{6DB96DDA-9108-40F6-A0FA-D862414B4227}">
      <dgm:prSet/>
      <dgm:spPr/>
      <dgm:t>
        <a:bodyPr/>
        <a:lstStyle/>
        <a:p>
          <a:endParaRPr lang="lt-LT"/>
        </a:p>
      </dgm:t>
    </dgm:pt>
    <dgm:pt modelId="{1248DFB0-A7AE-4E67-935D-0567339AA854}">
      <dgm:prSet phldrT="[Tekstas]"/>
      <dgm:spPr/>
      <dgm:t>
        <a:bodyPr/>
        <a:lstStyle/>
        <a:p>
          <a:r>
            <a:rPr lang="lt-LT" dirty="0"/>
            <a:t>Visi pareiškėjai</a:t>
          </a:r>
        </a:p>
      </dgm:t>
    </dgm:pt>
    <dgm:pt modelId="{CA6627C6-735A-4700-858E-999DDC02E794}" type="parTrans" cxnId="{CAB0B150-C709-44A9-B9D0-ABCC14D05C68}">
      <dgm:prSet/>
      <dgm:spPr/>
      <dgm:t>
        <a:bodyPr/>
        <a:lstStyle/>
        <a:p>
          <a:endParaRPr lang="lt-LT"/>
        </a:p>
      </dgm:t>
    </dgm:pt>
    <dgm:pt modelId="{0C3C5F86-A699-4BD1-B218-20A8DBD240E7}" type="sibTrans" cxnId="{CAB0B150-C709-44A9-B9D0-ABCC14D05C68}">
      <dgm:prSet/>
      <dgm:spPr/>
      <dgm:t>
        <a:bodyPr/>
        <a:lstStyle/>
        <a:p>
          <a:endParaRPr lang="lt-LT"/>
        </a:p>
      </dgm:t>
    </dgm:pt>
    <dgm:pt modelId="{519D6134-CAF0-4D30-BC13-2E01D8B01957}">
      <dgm:prSet phldrT="[Tekstas]"/>
      <dgm:spPr/>
      <dgm:t>
        <a:bodyPr/>
        <a:lstStyle/>
        <a:p>
          <a:r>
            <a:rPr lang="lt-LT" dirty="0"/>
            <a:t>Galutinė paraiška</a:t>
          </a:r>
        </a:p>
      </dgm:t>
    </dgm:pt>
    <dgm:pt modelId="{A994FBE5-57FA-4C59-AB5B-4B72A828726D}" type="parTrans" cxnId="{1039A45C-9C6A-40AE-B1A9-B73F36907F0F}">
      <dgm:prSet/>
      <dgm:spPr/>
      <dgm:t>
        <a:bodyPr/>
        <a:lstStyle/>
        <a:p>
          <a:endParaRPr lang="lt-LT"/>
        </a:p>
      </dgm:t>
    </dgm:pt>
    <dgm:pt modelId="{C300315A-6057-4E2F-A21A-E3ADBCFB3E4B}" type="sibTrans" cxnId="{1039A45C-9C6A-40AE-B1A9-B73F36907F0F}">
      <dgm:prSet/>
      <dgm:spPr/>
      <dgm:t>
        <a:bodyPr/>
        <a:lstStyle/>
        <a:p>
          <a:endParaRPr lang="lt-LT"/>
        </a:p>
      </dgm:t>
    </dgm:pt>
    <dgm:pt modelId="{6D055FE9-73C6-4024-B2E3-C9B130C4F89B}">
      <dgm:prSet phldrT="[Tekstas]"/>
      <dgm:spPr/>
      <dgm:t>
        <a:bodyPr/>
        <a:lstStyle/>
        <a:p>
          <a:r>
            <a:rPr lang="lt-LT" dirty="0"/>
            <a:t>Pareiškėjai gavę kvietimą teikti paraišką</a:t>
          </a:r>
        </a:p>
      </dgm:t>
    </dgm:pt>
    <dgm:pt modelId="{1DFA4931-75A2-4FCB-A4DC-A89342DD469D}" type="parTrans" cxnId="{3E634626-277F-4DF2-9ECC-42E01142BDF6}">
      <dgm:prSet/>
      <dgm:spPr/>
      <dgm:t>
        <a:bodyPr/>
        <a:lstStyle/>
        <a:p>
          <a:endParaRPr lang="lt-LT"/>
        </a:p>
      </dgm:t>
    </dgm:pt>
    <dgm:pt modelId="{CF88F543-8B75-457F-8522-166EE39DB03C}" type="sibTrans" cxnId="{3E634626-277F-4DF2-9ECC-42E01142BDF6}">
      <dgm:prSet/>
      <dgm:spPr/>
      <dgm:t>
        <a:bodyPr/>
        <a:lstStyle/>
        <a:p>
          <a:endParaRPr lang="lt-LT"/>
        </a:p>
      </dgm:t>
    </dgm:pt>
    <dgm:pt modelId="{FD29BE80-2A97-46DF-BF5A-E852CC9050AF}">
      <dgm:prSet phldrT="[Tekstas]"/>
      <dgm:spPr/>
      <dgm:t>
        <a:bodyPr/>
        <a:lstStyle/>
        <a:p>
          <a:r>
            <a:rPr lang="lt-LT" dirty="0"/>
            <a:t>Planuojamų išlaidų tinkamumo vertinimas</a:t>
          </a:r>
        </a:p>
      </dgm:t>
    </dgm:pt>
    <dgm:pt modelId="{A2966D6A-0BD6-4EF6-9A08-8D696ED955EC}" type="parTrans" cxnId="{A3908AAC-E8AB-490C-BE78-CF0FB183B2CC}">
      <dgm:prSet/>
      <dgm:spPr/>
      <dgm:t>
        <a:bodyPr/>
        <a:lstStyle/>
        <a:p>
          <a:endParaRPr lang="lt-LT"/>
        </a:p>
      </dgm:t>
    </dgm:pt>
    <dgm:pt modelId="{E8C0AA3A-B81C-41E7-84C3-F874DFA68082}" type="sibTrans" cxnId="{A3908AAC-E8AB-490C-BE78-CF0FB183B2CC}">
      <dgm:prSet/>
      <dgm:spPr/>
      <dgm:t>
        <a:bodyPr/>
        <a:lstStyle/>
        <a:p>
          <a:endParaRPr lang="lt-LT"/>
        </a:p>
      </dgm:t>
    </dgm:pt>
    <dgm:pt modelId="{F197EB92-695D-4A56-B9F5-FB21234602D4}">
      <dgm:prSet phldrT="[Tekstas]"/>
      <dgm:spPr/>
      <dgm:t>
        <a:bodyPr/>
        <a:lstStyle/>
        <a:p>
          <a:r>
            <a:rPr lang="lt-LT" dirty="0"/>
            <a:t>Pridėtinės vertės (kokybės) vertinimas balais (3 kriterijai, &gt;70, paklausimai nesiunčiami)</a:t>
          </a:r>
        </a:p>
      </dgm:t>
    </dgm:pt>
    <dgm:pt modelId="{6432DAFB-D348-49A0-8E9D-8B7000BB975A}" type="parTrans" cxnId="{72A997EE-8EA7-41C3-99CF-DC43D4C46D16}">
      <dgm:prSet/>
      <dgm:spPr/>
      <dgm:t>
        <a:bodyPr/>
        <a:lstStyle/>
        <a:p>
          <a:endParaRPr lang="lt-LT"/>
        </a:p>
      </dgm:t>
    </dgm:pt>
    <dgm:pt modelId="{17E75716-8778-436F-9B8E-5CF97B6E62E4}" type="sibTrans" cxnId="{72A997EE-8EA7-41C3-99CF-DC43D4C46D16}">
      <dgm:prSet/>
      <dgm:spPr/>
      <dgm:t>
        <a:bodyPr/>
        <a:lstStyle/>
        <a:p>
          <a:endParaRPr lang="lt-LT"/>
        </a:p>
      </dgm:t>
    </dgm:pt>
    <dgm:pt modelId="{8662CF72-1C28-47A1-A92F-0AAA4542E5DF}">
      <dgm:prSet phldrT="[Tekstas]"/>
      <dgm:spPr/>
      <dgm:t>
        <a:bodyPr/>
        <a:lstStyle/>
        <a:p>
          <a:endParaRPr lang="lt-LT" dirty="0"/>
        </a:p>
      </dgm:t>
    </dgm:pt>
    <dgm:pt modelId="{19366E43-644B-41C3-AE11-4DD928BA2597}" type="parTrans" cxnId="{8BACAC7A-3E0F-49A5-A73D-135FDE96B11F}">
      <dgm:prSet/>
      <dgm:spPr/>
      <dgm:t>
        <a:bodyPr/>
        <a:lstStyle/>
        <a:p>
          <a:endParaRPr lang="lt-LT"/>
        </a:p>
      </dgm:t>
    </dgm:pt>
    <dgm:pt modelId="{170ECC0C-B09D-4787-902E-43CE13A459A1}" type="sibTrans" cxnId="{8BACAC7A-3E0F-49A5-A73D-135FDE96B11F}">
      <dgm:prSet/>
      <dgm:spPr/>
      <dgm:t>
        <a:bodyPr/>
        <a:lstStyle/>
        <a:p>
          <a:endParaRPr lang="lt-LT"/>
        </a:p>
      </dgm:t>
    </dgm:pt>
    <dgm:pt modelId="{E446F25D-C9F8-4EEE-9891-0D0D13570F71}">
      <dgm:prSet phldrT="[Tekstas]"/>
      <dgm:spPr/>
      <dgm:t>
        <a:bodyPr/>
        <a:lstStyle/>
        <a:p>
          <a:r>
            <a:rPr lang="lt-LT" dirty="0"/>
            <a:t>Administracinės atitikties vertinimas</a:t>
          </a:r>
        </a:p>
      </dgm:t>
    </dgm:pt>
    <dgm:pt modelId="{B4765E03-3580-4FC0-82F6-C7CA52896411}" type="parTrans" cxnId="{6757002C-4753-4DFC-A357-C3578D0F28C5}">
      <dgm:prSet/>
      <dgm:spPr/>
      <dgm:t>
        <a:bodyPr/>
        <a:lstStyle/>
        <a:p>
          <a:endParaRPr lang="lt-LT"/>
        </a:p>
      </dgm:t>
    </dgm:pt>
    <dgm:pt modelId="{26A86D48-2F3A-4F73-88F3-3AA3662A639E}" type="sibTrans" cxnId="{6757002C-4753-4DFC-A357-C3578D0F28C5}">
      <dgm:prSet/>
      <dgm:spPr/>
      <dgm:t>
        <a:bodyPr/>
        <a:lstStyle/>
        <a:p>
          <a:endParaRPr lang="lt-LT"/>
        </a:p>
      </dgm:t>
    </dgm:pt>
    <dgm:pt modelId="{A036FF75-771A-43F8-84D5-91E68A5CB4AB}">
      <dgm:prSet phldrT="[Tekstas]"/>
      <dgm:spPr/>
      <dgm:t>
        <a:bodyPr/>
        <a:lstStyle/>
        <a:p>
          <a:r>
            <a:rPr lang="lt-LT" dirty="0"/>
            <a:t>Tinkamumo skirti paramą vertinimas</a:t>
          </a:r>
        </a:p>
      </dgm:t>
    </dgm:pt>
    <dgm:pt modelId="{2B28B692-9436-4446-82EA-F7A971631F06}" type="parTrans" cxnId="{79135D2C-8EAD-48C1-9B87-7EAFAF557D86}">
      <dgm:prSet/>
      <dgm:spPr/>
      <dgm:t>
        <a:bodyPr/>
        <a:lstStyle/>
        <a:p>
          <a:endParaRPr lang="lt-LT"/>
        </a:p>
      </dgm:t>
    </dgm:pt>
    <dgm:pt modelId="{E266F063-7107-4718-BFB6-F2EA38AF8C97}" type="sibTrans" cxnId="{79135D2C-8EAD-48C1-9B87-7EAFAF557D86}">
      <dgm:prSet/>
      <dgm:spPr/>
      <dgm:t>
        <a:bodyPr/>
        <a:lstStyle/>
        <a:p>
          <a:endParaRPr lang="lt-LT"/>
        </a:p>
      </dgm:t>
    </dgm:pt>
    <dgm:pt modelId="{7E2B7DF0-102E-4CC5-BA95-B1C5E013AD69}">
      <dgm:prSet phldrT="[Tekstas]"/>
      <dgm:spPr/>
      <dgm:t>
        <a:bodyPr/>
        <a:lstStyle/>
        <a:p>
          <a:r>
            <a:rPr lang="lt-LT" dirty="0"/>
            <a:t>Rezervinio sąrašo sudarymas</a:t>
          </a:r>
        </a:p>
      </dgm:t>
    </dgm:pt>
    <dgm:pt modelId="{41545950-AC87-4B41-A98B-3CF1D1995365}" type="parTrans" cxnId="{1D86B931-4EB4-409C-83AB-7BADA0A2931A}">
      <dgm:prSet/>
      <dgm:spPr/>
      <dgm:t>
        <a:bodyPr/>
        <a:lstStyle/>
        <a:p>
          <a:endParaRPr lang="lt-LT"/>
        </a:p>
      </dgm:t>
    </dgm:pt>
    <dgm:pt modelId="{70B5407D-38F0-4C32-A1E1-CD3F1EA7055D}" type="sibTrans" cxnId="{1D86B931-4EB4-409C-83AB-7BADA0A2931A}">
      <dgm:prSet/>
      <dgm:spPr/>
      <dgm:t>
        <a:bodyPr/>
        <a:lstStyle/>
        <a:p>
          <a:endParaRPr lang="lt-LT"/>
        </a:p>
      </dgm:t>
    </dgm:pt>
    <dgm:pt modelId="{B24DFAD5-3870-4381-992F-3A3DCDF39AFA}" type="pres">
      <dgm:prSet presAssocID="{798E08FC-24A4-48B2-9852-43FBC32B0036}" presName="linearFlow" presStyleCnt="0">
        <dgm:presLayoutVars>
          <dgm:dir/>
          <dgm:animLvl val="lvl"/>
          <dgm:resizeHandles val="exact"/>
        </dgm:presLayoutVars>
      </dgm:prSet>
      <dgm:spPr/>
    </dgm:pt>
    <dgm:pt modelId="{3A1C63A2-F816-433B-A443-289FD04ABB61}" type="pres">
      <dgm:prSet presAssocID="{18C2E7BE-FB47-48C2-9E2B-FB78171C487E}" presName="composite" presStyleCnt="0"/>
      <dgm:spPr/>
    </dgm:pt>
    <dgm:pt modelId="{03B91CBA-2D48-4138-9C26-06DD8295FD61}" type="pres">
      <dgm:prSet presAssocID="{18C2E7BE-FB47-48C2-9E2B-FB78171C487E}" presName="parTx" presStyleLbl="node1" presStyleIdx="0" presStyleCnt="2">
        <dgm:presLayoutVars>
          <dgm:chMax val="0"/>
          <dgm:chPref val="0"/>
          <dgm:bulletEnabled val="1"/>
        </dgm:presLayoutVars>
      </dgm:prSet>
      <dgm:spPr/>
    </dgm:pt>
    <dgm:pt modelId="{CCD0B026-7EE9-477D-8E71-97FFA0B20018}" type="pres">
      <dgm:prSet presAssocID="{18C2E7BE-FB47-48C2-9E2B-FB78171C487E}" presName="parSh" presStyleLbl="node1" presStyleIdx="0" presStyleCnt="2"/>
      <dgm:spPr/>
    </dgm:pt>
    <dgm:pt modelId="{B645E5DD-5B40-4DDA-B604-DF2AC4318671}" type="pres">
      <dgm:prSet presAssocID="{18C2E7BE-FB47-48C2-9E2B-FB78171C487E}" presName="desTx" presStyleLbl="fgAcc1" presStyleIdx="0" presStyleCnt="2" custScaleX="114750">
        <dgm:presLayoutVars>
          <dgm:bulletEnabled val="1"/>
        </dgm:presLayoutVars>
      </dgm:prSet>
      <dgm:spPr/>
    </dgm:pt>
    <dgm:pt modelId="{607AC9E6-5DFB-48FF-97E7-637B912F3DAC}" type="pres">
      <dgm:prSet presAssocID="{12B9343D-71EE-4D8F-8F95-F912CA88DFC3}" presName="sibTrans" presStyleLbl="sibTrans2D1" presStyleIdx="0" presStyleCnt="1"/>
      <dgm:spPr/>
    </dgm:pt>
    <dgm:pt modelId="{A8274514-2B8C-46A9-A1DB-F94E64A3D5DF}" type="pres">
      <dgm:prSet presAssocID="{12B9343D-71EE-4D8F-8F95-F912CA88DFC3}" presName="connTx" presStyleLbl="sibTrans2D1" presStyleIdx="0" presStyleCnt="1"/>
      <dgm:spPr/>
    </dgm:pt>
    <dgm:pt modelId="{515B4ECE-5829-42F9-9E1A-DB45DCA81F0B}" type="pres">
      <dgm:prSet presAssocID="{519D6134-CAF0-4D30-BC13-2E01D8B01957}" presName="composite" presStyleCnt="0"/>
      <dgm:spPr/>
    </dgm:pt>
    <dgm:pt modelId="{E8145848-EA49-45F1-A756-7D70F0CC7217}" type="pres">
      <dgm:prSet presAssocID="{519D6134-CAF0-4D30-BC13-2E01D8B01957}" presName="parTx" presStyleLbl="node1" presStyleIdx="0" presStyleCnt="2">
        <dgm:presLayoutVars>
          <dgm:chMax val="0"/>
          <dgm:chPref val="0"/>
          <dgm:bulletEnabled val="1"/>
        </dgm:presLayoutVars>
      </dgm:prSet>
      <dgm:spPr/>
    </dgm:pt>
    <dgm:pt modelId="{904FA6E0-B731-4A20-9A6C-A139797D049D}" type="pres">
      <dgm:prSet presAssocID="{519D6134-CAF0-4D30-BC13-2E01D8B01957}" presName="parSh" presStyleLbl="node1" presStyleIdx="1" presStyleCnt="2" custLinFactNeighborX="-7026" custLinFactNeighborY="-2110"/>
      <dgm:spPr/>
    </dgm:pt>
    <dgm:pt modelId="{1E400D23-D789-4C9D-BBCC-28753431E3BB}" type="pres">
      <dgm:prSet presAssocID="{519D6134-CAF0-4D30-BC13-2E01D8B01957}" presName="desTx" presStyleLbl="fgAcc1" presStyleIdx="1" presStyleCnt="2" custScaleX="114641" custLinFactNeighborX="-7204" custLinFactNeighborY="-32">
        <dgm:presLayoutVars>
          <dgm:bulletEnabled val="1"/>
        </dgm:presLayoutVars>
      </dgm:prSet>
      <dgm:spPr/>
    </dgm:pt>
  </dgm:ptLst>
  <dgm:cxnLst>
    <dgm:cxn modelId="{6C6A4209-93CF-4F8E-88BC-E272B477F995}" type="presOf" srcId="{18C2E7BE-FB47-48C2-9E2B-FB78171C487E}" destId="{CCD0B026-7EE9-477D-8E71-97FFA0B20018}" srcOrd="1" destOrd="0" presId="urn:microsoft.com/office/officeart/2005/8/layout/process3"/>
    <dgm:cxn modelId="{6CF93E1E-A5AC-4096-919A-5C57B0EE992B}" type="presOf" srcId="{18C2E7BE-FB47-48C2-9E2B-FB78171C487E}" destId="{03B91CBA-2D48-4138-9C26-06DD8295FD61}" srcOrd="0" destOrd="0" presId="urn:microsoft.com/office/officeart/2005/8/layout/process3"/>
    <dgm:cxn modelId="{3E634626-277F-4DF2-9ECC-42E01142BDF6}" srcId="{519D6134-CAF0-4D30-BC13-2E01D8B01957}" destId="{6D055FE9-73C6-4024-B2E3-C9B130C4F89B}" srcOrd="0" destOrd="0" parTransId="{1DFA4931-75A2-4FCB-A4DC-A89342DD469D}" sibTransId="{CF88F543-8B75-457F-8522-166EE39DB03C}"/>
    <dgm:cxn modelId="{6757002C-4753-4DFC-A357-C3578D0F28C5}" srcId="{519D6134-CAF0-4D30-BC13-2E01D8B01957}" destId="{E446F25D-C9F8-4EEE-9891-0D0D13570F71}" srcOrd="1" destOrd="0" parTransId="{B4765E03-3580-4FC0-82F6-C7CA52896411}" sibTransId="{26A86D48-2F3A-4F73-88F3-3AA3662A639E}"/>
    <dgm:cxn modelId="{79135D2C-8EAD-48C1-9B87-7EAFAF557D86}" srcId="{519D6134-CAF0-4D30-BC13-2E01D8B01957}" destId="{A036FF75-771A-43F8-84D5-91E68A5CB4AB}" srcOrd="2" destOrd="0" parTransId="{2B28B692-9436-4446-82EA-F7A971631F06}" sibTransId="{E266F063-7107-4718-BFB6-F2EA38AF8C97}"/>
    <dgm:cxn modelId="{1D86B931-4EB4-409C-83AB-7BADA0A2931A}" srcId="{18C2E7BE-FB47-48C2-9E2B-FB78171C487E}" destId="{7E2B7DF0-102E-4CC5-BA95-B1C5E013AD69}" srcOrd="3" destOrd="0" parTransId="{41545950-AC87-4B41-A98B-3CF1D1995365}" sibTransId="{70B5407D-38F0-4C32-A1E1-CD3F1EA7055D}"/>
    <dgm:cxn modelId="{A119043B-A1FB-4789-8354-CB2C04281CF8}" type="presOf" srcId="{7E2B7DF0-102E-4CC5-BA95-B1C5E013AD69}" destId="{B645E5DD-5B40-4DDA-B604-DF2AC4318671}" srcOrd="0" destOrd="3" presId="urn:microsoft.com/office/officeart/2005/8/layout/process3"/>
    <dgm:cxn modelId="{1039A45C-9C6A-40AE-B1A9-B73F36907F0F}" srcId="{798E08FC-24A4-48B2-9852-43FBC32B0036}" destId="{519D6134-CAF0-4D30-BC13-2E01D8B01957}" srcOrd="1" destOrd="0" parTransId="{A994FBE5-57FA-4C59-AB5B-4B72A828726D}" sibTransId="{C300315A-6057-4E2F-A21A-E3ADBCFB3E4B}"/>
    <dgm:cxn modelId="{56679764-3DF0-4B77-9F1F-5087FCA2F0C4}" type="presOf" srcId="{519D6134-CAF0-4D30-BC13-2E01D8B01957}" destId="{E8145848-EA49-45F1-A756-7D70F0CC7217}" srcOrd="0" destOrd="0" presId="urn:microsoft.com/office/officeart/2005/8/layout/process3"/>
    <dgm:cxn modelId="{8E394669-9C26-4938-AAB2-5724A11B358E}" type="presOf" srcId="{1248DFB0-A7AE-4E67-935D-0567339AA854}" destId="{B645E5DD-5B40-4DDA-B604-DF2AC4318671}" srcOrd="0" destOrd="0" presId="urn:microsoft.com/office/officeart/2005/8/layout/process3"/>
    <dgm:cxn modelId="{23CFF969-E804-4179-B3AD-366C4ECDC8BA}" type="presOf" srcId="{E446F25D-C9F8-4EEE-9891-0D0D13570F71}" destId="{1E400D23-D789-4C9D-BBCC-28753431E3BB}" srcOrd="0" destOrd="1" presId="urn:microsoft.com/office/officeart/2005/8/layout/process3"/>
    <dgm:cxn modelId="{CAB0B150-C709-44A9-B9D0-ABCC14D05C68}" srcId="{18C2E7BE-FB47-48C2-9E2B-FB78171C487E}" destId="{1248DFB0-A7AE-4E67-935D-0567339AA854}" srcOrd="0" destOrd="0" parTransId="{CA6627C6-735A-4700-858E-999DDC02E794}" sibTransId="{0C3C5F86-A699-4BD1-B218-20A8DBD240E7}"/>
    <dgm:cxn modelId="{8BACAC7A-3E0F-49A5-A73D-135FDE96B11F}" srcId="{519D6134-CAF0-4D30-BC13-2E01D8B01957}" destId="{8662CF72-1C28-47A1-A92F-0AAA4542E5DF}" srcOrd="3" destOrd="0" parTransId="{19366E43-644B-41C3-AE11-4DD928BA2597}" sibTransId="{170ECC0C-B09D-4787-902E-43CE13A459A1}"/>
    <dgm:cxn modelId="{DBBC1F88-B6BD-4158-9E90-1E70979CC75B}" type="presOf" srcId="{12B9343D-71EE-4D8F-8F95-F912CA88DFC3}" destId="{607AC9E6-5DFB-48FF-97E7-637B912F3DAC}" srcOrd="0" destOrd="0" presId="urn:microsoft.com/office/officeart/2005/8/layout/process3"/>
    <dgm:cxn modelId="{510B2C95-DB93-4CF7-8C16-2BF9894AB2CB}" type="presOf" srcId="{519D6134-CAF0-4D30-BC13-2E01D8B01957}" destId="{904FA6E0-B731-4A20-9A6C-A139797D049D}" srcOrd="1" destOrd="0" presId="urn:microsoft.com/office/officeart/2005/8/layout/process3"/>
    <dgm:cxn modelId="{2A811F96-F9F5-492E-9400-188F01A986B5}" type="presOf" srcId="{6D055FE9-73C6-4024-B2E3-C9B130C4F89B}" destId="{1E400D23-D789-4C9D-BBCC-28753431E3BB}" srcOrd="0" destOrd="0" presId="urn:microsoft.com/office/officeart/2005/8/layout/process3"/>
    <dgm:cxn modelId="{11699A9D-36B5-46AE-9862-1D0037723614}" type="presOf" srcId="{FD29BE80-2A97-46DF-BF5A-E852CC9050AF}" destId="{B645E5DD-5B40-4DDA-B604-DF2AC4318671}" srcOrd="0" destOrd="2" presId="urn:microsoft.com/office/officeart/2005/8/layout/process3"/>
    <dgm:cxn modelId="{A3908AAC-E8AB-490C-BE78-CF0FB183B2CC}" srcId="{18C2E7BE-FB47-48C2-9E2B-FB78171C487E}" destId="{FD29BE80-2A97-46DF-BF5A-E852CC9050AF}" srcOrd="2" destOrd="0" parTransId="{A2966D6A-0BD6-4EF6-9A08-8D696ED955EC}" sibTransId="{E8C0AA3A-B81C-41E7-84C3-F874DFA68082}"/>
    <dgm:cxn modelId="{D077F8C2-D820-4D12-AFE3-998E480DFD41}" type="presOf" srcId="{A036FF75-771A-43F8-84D5-91E68A5CB4AB}" destId="{1E400D23-D789-4C9D-BBCC-28753431E3BB}" srcOrd="0" destOrd="2" presId="urn:microsoft.com/office/officeart/2005/8/layout/process3"/>
    <dgm:cxn modelId="{B68131D3-8726-4FCA-B330-034DB1B85613}" type="presOf" srcId="{798E08FC-24A4-48B2-9852-43FBC32B0036}" destId="{B24DFAD5-3870-4381-992F-3A3DCDF39AFA}" srcOrd="0" destOrd="0" presId="urn:microsoft.com/office/officeart/2005/8/layout/process3"/>
    <dgm:cxn modelId="{E74523D4-5EC4-4115-B146-46FD6DF0FB96}" type="presOf" srcId="{8662CF72-1C28-47A1-A92F-0AAA4542E5DF}" destId="{1E400D23-D789-4C9D-BBCC-28753431E3BB}" srcOrd="0" destOrd="3" presId="urn:microsoft.com/office/officeart/2005/8/layout/process3"/>
    <dgm:cxn modelId="{6DB96DDA-9108-40F6-A0FA-D862414B4227}" srcId="{798E08FC-24A4-48B2-9852-43FBC32B0036}" destId="{18C2E7BE-FB47-48C2-9E2B-FB78171C487E}" srcOrd="0" destOrd="0" parTransId="{E3EA5849-7813-4E9A-B6FD-05741EA5329B}" sibTransId="{12B9343D-71EE-4D8F-8F95-F912CA88DFC3}"/>
    <dgm:cxn modelId="{679CFEE8-26A7-401B-92E7-4C5FB54161D7}" type="presOf" srcId="{F197EB92-695D-4A56-B9F5-FB21234602D4}" destId="{B645E5DD-5B40-4DDA-B604-DF2AC4318671}" srcOrd="0" destOrd="1" presId="urn:microsoft.com/office/officeart/2005/8/layout/process3"/>
    <dgm:cxn modelId="{72A997EE-8EA7-41C3-99CF-DC43D4C46D16}" srcId="{18C2E7BE-FB47-48C2-9E2B-FB78171C487E}" destId="{F197EB92-695D-4A56-B9F5-FB21234602D4}" srcOrd="1" destOrd="0" parTransId="{6432DAFB-D348-49A0-8E9D-8B7000BB975A}" sibTransId="{17E75716-8778-436F-9B8E-5CF97B6E62E4}"/>
    <dgm:cxn modelId="{2B0628F0-0CC7-415C-8FC6-74290AFB8CC8}" type="presOf" srcId="{12B9343D-71EE-4D8F-8F95-F912CA88DFC3}" destId="{A8274514-2B8C-46A9-A1DB-F94E64A3D5DF}" srcOrd="1" destOrd="0" presId="urn:microsoft.com/office/officeart/2005/8/layout/process3"/>
    <dgm:cxn modelId="{701ADC4E-B85F-4815-9023-7769B99F3D87}" type="presParOf" srcId="{B24DFAD5-3870-4381-992F-3A3DCDF39AFA}" destId="{3A1C63A2-F816-433B-A443-289FD04ABB61}" srcOrd="0" destOrd="0" presId="urn:microsoft.com/office/officeart/2005/8/layout/process3"/>
    <dgm:cxn modelId="{04464DEC-A7CD-4CB8-B46C-075BED76BF00}" type="presParOf" srcId="{3A1C63A2-F816-433B-A443-289FD04ABB61}" destId="{03B91CBA-2D48-4138-9C26-06DD8295FD61}" srcOrd="0" destOrd="0" presId="urn:microsoft.com/office/officeart/2005/8/layout/process3"/>
    <dgm:cxn modelId="{8BECF338-9FA6-4039-BA28-B7235FF99259}" type="presParOf" srcId="{3A1C63A2-F816-433B-A443-289FD04ABB61}" destId="{CCD0B026-7EE9-477D-8E71-97FFA0B20018}" srcOrd="1" destOrd="0" presId="urn:microsoft.com/office/officeart/2005/8/layout/process3"/>
    <dgm:cxn modelId="{2E30BF9E-2E58-41F9-92B3-866AAB522830}" type="presParOf" srcId="{3A1C63A2-F816-433B-A443-289FD04ABB61}" destId="{B645E5DD-5B40-4DDA-B604-DF2AC4318671}" srcOrd="2" destOrd="0" presId="urn:microsoft.com/office/officeart/2005/8/layout/process3"/>
    <dgm:cxn modelId="{AD40C06E-4D4F-4976-82CD-33FC9ABE6392}" type="presParOf" srcId="{B24DFAD5-3870-4381-992F-3A3DCDF39AFA}" destId="{607AC9E6-5DFB-48FF-97E7-637B912F3DAC}" srcOrd="1" destOrd="0" presId="urn:microsoft.com/office/officeart/2005/8/layout/process3"/>
    <dgm:cxn modelId="{7B09278A-53B5-4CEF-A825-6FEADF0F71AF}" type="presParOf" srcId="{607AC9E6-5DFB-48FF-97E7-637B912F3DAC}" destId="{A8274514-2B8C-46A9-A1DB-F94E64A3D5DF}" srcOrd="0" destOrd="0" presId="urn:microsoft.com/office/officeart/2005/8/layout/process3"/>
    <dgm:cxn modelId="{62BD6ED7-9EB8-4D46-9D54-5D21056ABDD6}" type="presParOf" srcId="{B24DFAD5-3870-4381-992F-3A3DCDF39AFA}" destId="{515B4ECE-5829-42F9-9E1A-DB45DCA81F0B}" srcOrd="2" destOrd="0" presId="urn:microsoft.com/office/officeart/2005/8/layout/process3"/>
    <dgm:cxn modelId="{FE8521A3-B9B8-448A-BEC3-35F7F5D12300}" type="presParOf" srcId="{515B4ECE-5829-42F9-9E1A-DB45DCA81F0B}" destId="{E8145848-EA49-45F1-A756-7D70F0CC7217}" srcOrd="0" destOrd="0" presId="urn:microsoft.com/office/officeart/2005/8/layout/process3"/>
    <dgm:cxn modelId="{279C137A-4514-4007-80BD-9B1DAAD88EB6}" type="presParOf" srcId="{515B4ECE-5829-42F9-9E1A-DB45DCA81F0B}" destId="{904FA6E0-B731-4A20-9A6C-A139797D049D}" srcOrd="1" destOrd="0" presId="urn:microsoft.com/office/officeart/2005/8/layout/process3"/>
    <dgm:cxn modelId="{81F3CBC8-D115-4D89-8171-898B9701D8AB}" type="presParOf" srcId="{515B4ECE-5829-42F9-9E1A-DB45DCA81F0B}" destId="{1E400D23-D789-4C9D-BBCC-28753431E3B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D0B026-7EE9-477D-8E71-97FFA0B20018}">
      <dsp:nvSpPr>
        <dsp:cNvPr id="0" name=""/>
        <dsp:cNvSpPr/>
      </dsp:nvSpPr>
      <dsp:spPr>
        <a:xfrm>
          <a:off x="516" y="74118"/>
          <a:ext cx="2360840" cy="7343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700" kern="1200" dirty="0"/>
            <a:t>Pirminė paraiška</a:t>
          </a:r>
        </a:p>
      </dsp:txBody>
      <dsp:txXfrm>
        <a:off x="516" y="74118"/>
        <a:ext cx="2360840" cy="489600"/>
      </dsp:txXfrm>
    </dsp:sp>
    <dsp:sp modelId="{B645E5DD-5B40-4DDA-B604-DF2AC4318671}">
      <dsp:nvSpPr>
        <dsp:cNvPr id="0" name=""/>
        <dsp:cNvSpPr/>
      </dsp:nvSpPr>
      <dsp:spPr>
        <a:xfrm>
          <a:off x="309949" y="563718"/>
          <a:ext cx="2709064" cy="32436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t-LT" sz="1700" kern="1200" dirty="0"/>
            <a:t>Visi pareiškėjai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t-LT" sz="1700" kern="1200" dirty="0"/>
            <a:t>Pridėtinės vertės (kokybės) vertinimas balais (3 kriterijai, &gt;70, paklausimai nesiunčiami)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t-LT" sz="1700" kern="1200" dirty="0"/>
            <a:t>Planuojamų išlaidų tinkamumo vertinimas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t-LT" sz="1700" kern="1200" dirty="0"/>
            <a:t>Rezervinio sąrašo sudarymas</a:t>
          </a:r>
        </a:p>
      </dsp:txBody>
      <dsp:txXfrm>
        <a:off x="389295" y="643064"/>
        <a:ext cx="2550372" cy="3084908"/>
      </dsp:txXfrm>
    </dsp:sp>
    <dsp:sp modelId="{607AC9E6-5DFB-48FF-97E7-637B912F3DAC}">
      <dsp:nvSpPr>
        <dsp:cNvPr id="0" name=""/>
        <dsp:cNvSpPr/>
      </dsp:nvSpPr>
      <dsp:spPr>
        <a:xfrm rot="21585984">
          <a:off x="2721308" y="17191"/>
          <a:ext cx="763110" cy="5877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lt-LT" sz="1400" kern="1200"/>
        </a:p>
      </dsp:txBody>
      <dsp:txXfrm>
        <a:off x="2721309" y="135106"/>
        <a:ext cx="586776" cy="352669"/>
      </dsp:txXfrm>
    </dsp:sp>
    <dsp:sp modelId="{904FA6E0-B731-4A20-9A6C-A139797D049D}">
      <dsp:nvSpPr>
        <dsp:cNvPr id="0" name=""/>
        <dsp:cNvSpPr/>
      </dsp:nvSpPr>
      <dsp:spPr>
        <a:xfrm>
          <a:off x="3801175" y="58622"/>
          <a:ext cx="2360840" cy="7343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700" kern="1200" dirty="0"/>
            <a:t>Galutinė paraiška</a:t>
          </a:r>
        </a:p>
      </dsp:txBody>
      <dsp:txXfrm>
        <a:off x="3801175" y="58622"/>
        <a:ext cx="2360840" cy="489600"/>
      </dsp:txXfrm>
    </dsp:sp>
    <dsp:sp modelId="{1E400D23-D789-4C9D-BBCC-28753431E3BB}">
      <dsp:nvSpPr>
        <dsp:cNvPr id="0" name=""/>
        <dsp:cNvSpPr/>
      </dsp:nvSpPr>
      <dsp:spPr>
        <a:xfrm>
          <a:off x="4107693" y="562680"/>
          <a:ext cx="2706491" cy="32436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t-LT" sz="1700" kern="1200" dirty="0"/>
            <a:t>Pareiškėjai gavę kvietimą teikti paraišką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t-LT" sz="1700" kern="1200" dirty="0"/>
            <a:t>Administracinės atitikties vertinimas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t-LT" sz="1700" kern="1200" dirty="0"/>
            <a:t>Tinkamumo skirti paramą vertinimas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lt-LT" sz="1700" kern="1200" dirty="0"/>
        </a:p>
      </dsp:txBody>
      <dsp:txXfrm>
        <a:off x="4186963" y="641950"/>
        <a:ext cx="2547951" cy="30850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>
            <a:extLst>
              <a:ext uri="{FF2B5EF4-FFF2-40B4-BE49-F238E27FC236}">
                <a16:creationId xmlns:a16="http://schemas.microsoft.com/office/drawing/2014/main" id="{04F52AD8-6418-48BD-92C7-7D568D8337A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>
            <a:extLst>
              <a:ext uri="{FF2B5EF4-FFF2-40B4-BE49-F238E27FC236}">
                <a16:creationId xmlns:a16="http://schemas.microsoft.com/office/drawing/2014/main" id="{9A8424EE-F11D-441A-B550-91A7B13461E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A457BC-9B75-4457-AB5B-F253A6088FE0}" type="datetimeFigureOut">
              <a:rPr lang="lt-LT" smtClean="0"/>
              <a:t>2017-06-22</a:t>
            </a:fld>
            <a:endParaRPr lang="lt-LT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CF9D44EA-E717-4E49-BD35-68CD36BE574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id="{150793EB-1895-4620-8197-E90F44F5E3A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291458-8AE7-4F6B-81D8-16C39094F3B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140849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/>
              <a:t>Spustelėkite norėdami 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AF74-CD9E-4B47-B47D-63D55564B6C5}" type="datetimeFigureOut">
              <a:rPr lang="lt-LT" smtClean="0"/>
              <a:pPr/>
              <a:t>2017-06-22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9B63C-748F-4B62-A6C1-F92B2F72CFA8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8886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AF74-CD9E-4B47-B47D-63D55564B6C5}" type="datetimeFigureOut">
              <a:rPr lang="lt-LT" smtClean="0"/>
              <a:pPr/>
              <a:t>2017-06-22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9B63C-748F-4B62-A6C1-F92B2F72CFA8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82600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AF74-CD9E-4B47-B47D-63D55564B6C5}" type="datetimeFigureOut">
              <a:rPr lang="lt-LT" smtClean="0"/>
              <a:pPr/>
              <a:t>2017-06-22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9B63C-748F-4B62-A6C1-F92B2F72CFA8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1420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AF74-CD9E-4B47-B47D-63D55564B6C5}" type="datetimeFigureOut">
              <a:rPr lang="lt-LT" smtClean="0"/>
              <a:pPr/>
              <a:t>2017-06-22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9B63C-748F-4B62-A6C1-F92B2F72CFA8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7362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AF74-CD9E-4B47-B47D-63D55564B6C5}" type="datetimeFigureOut">
              <a:rPr lang="lt-LT" smtClean="0"/>
              <a:pPr/>
              <a:t>2017-06-22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9B63C-748F-4B62-A6C1-F92B2F72CFA8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16803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AF74-CD9E-4B47-B47D-63D55564B6C5}" type="datetimeFigureOut">
              <a:rPr lang="lt-LT" smtClean="0"/>
              <a:pPr/>
              <a:t>2017-06-22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9B63C-748F-4B62-A6C1-F92B2F72CFA8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03975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AF74-CD9E-4B47-B47D-63D55564B6C5}" type="datetimeFigureOut">
              <a:rPr lang="lt-LT" smtClean="0"/>
              <a:pPr/>
              <a:t>2017-06-22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9B63C-748F-4B62-A6C1-F92B2F72CFA8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46729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AF74-CD9E-4B47-B47D-63D55564B6C5}" type="datetimeFigureOut">
              <a:rPr lang="lt-LT" smtClean="0"/>
              <a:pPr/>
              <a:t>2017-06-22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9B63C-748F-4B62-A6C1-F92B2F72CFA8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9608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AF74-CD9E-4B47-B47D-63D55564B6C5}" type="datetimeFigureOut">
              <a:rPr lang="lt-LT" smtClean="0"/>
              <a:pPr/>
              <a:t>2017-06-22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9B63C-748F-4B62-A6C1-F92B2F72CFA8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27165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AF74-CD9E-4B47-B47D-63D55564B6C5}" type="datetimeFigureOut">
              <a:rPr lang="lt-LT" smtClean="0"/>
              <a:pPr/>
              <a:t>2017-06-22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9B63C-748F-4B62-A6C1-F92B2F72CFA8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92751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AF74-CD9E-4B47-B47D-63D55564B6C5}" type="datetimeFigureOut">
              <a:rPr lang="lt-LT" smtClean="0"/>
              <a:pPr/>
              <a:t>2017-06-22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9B63C-748F-4B62-A6C1-F92B2F72CFA8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807789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AF74-CD9E-4B47-B47D-63D55564B6C5}" type="datetimeFigureOut">
              <a:rPr lang="lt-LT" smtClean="0"/>
              <a:pPr/>
              <a:t>2017-06-22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9B63C-748F-4B62-A6C1-F92B2F72CFA8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254786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o pavadinimas kortelė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AF74-CD9E-4B47-B47D-63D55564B6C5}" type="datetimeFigureOut">
              <a:rPr lang="lt-LT" smtClean="0"/>
              <a:pPr/>
              <a:t>2017-06-22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9B63C-748F-4B62-A6C1-F92B2F72CFA8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095890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rba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AF74-CD9E-4B47-B47D-63D55564B6C5}" type="datetimeFigureOut">
              <a:rPr lang="lt-LT" smtClean="0"/>
              <a:pPr/>
              <a:t>2017-06-22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9B63C-748F-4B62-A6C1-F92B2F72CFA8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705083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AF74-CD9E-4B47-B47D-63D55564B6C5}" type="datetimeFigureOut">
              <a:rPr lang="lt-LT" smtClean="0"/>
              <a:pPr/>
              <a:t>2017-06-22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9B63C-748F-4B62-A6C1-F92B2F72CFA8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563275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AF74-CD9E-4B47-B47D-63D55564B6C5}" type="datetimeFigureOut">
              <a:rPr lang="lt-LT" smtClean="0"/>
              <a:pPr/>
              <a:t>2017-06-22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9B63C-748F-4B62-A6C1-F92B2F72CFA8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54945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D0AF74-CD9E-4B47-B47D-63D55564B6C5}" type="datetimeFigureOut">
              <a:rPr lang="lt-LT" smtClean="0"/>
              <a:pPr/>
              <a:t>2017-06-22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4D9B63C-748F-4B62-A6C1-F92B2F72CFA8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56762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1.png"/><Relationship Id="rId7" Type="http://schemas.openxmlformats.org/officeDocument/2006/relationships/diagramLayout" Target="../diagrams/layout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openxmlformats.org/officeDocument/2006/relationships/image" Target="../media/image6.jpeg"/><Relationship Id="rId10" Type="http://schemas.microsoft.com/office/2007/relationships/diagramDrawing" Target="../diagrams/drawing1.xml"/><Relationship Id="rId4" Type="http://schemas.openxmlformats.org/officeDocument/2006/relationships/image" Target="../media/image5.jpeg"/><Relationship Id="rId9" Type="http://schemas.openxmlformats.org/officeDocument/2006/relationships/diagramColors" Target="../diagrams/colors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7686" y="1000108"/>
            <a:ext cx="1038225" cy="1028700"/>
          </a:xfrm>
          <a:prstGeom prst="rect">
            <a:avLst/>
          </a:prstGeom>
          <a:noFill/>
        </p:spPr>
      </p:pic>
      <p:pic>
        <p:nvPicPr>
          <p:cNvPr id="2050" name="Picture 2" descr="Lietuvos LEADER logo RGB 900x1200px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1000108"/>
            <a:ext cx="928688" cy="1114426"/>
          </a:xfrm>
          <a:prstGeom prst="rect">
            <a:avLst/>
          </a:prstGeom>
          <a:noFill/>
        </p:spPr>
      </p:pic>
      <p:pic>
        <p:nvPicPr>
          <p:cNvPr id="2049" name="Picture 4" descr="SRVVG_log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51790" y="928670"/>
            <a:ext cx="1520200" cy="1143008"/>
          </a:xfrm>
          <a:prstGeom prst="rect">
            <a:avLst/>
          </a:prstGeom>
          <a:noFill/>
        </p:spPr>
      </p:pic>
      <p:pic>
        <p:nvPicPr>
          <p:cNvPr id="2052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00100" y="857232"/>
            <a:ext cx="3097394" cy="1214446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928662" y="2928934"/>
            <a:ext cx="72866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400" b="1" dirty="0"/>
              <a:t>I KVETIMAS</a:t>
            </a:r>
          </a:p>
          <a:p>
            <a:pPr algn="ctr"/>
            <a:r>
              <a:rPr lang="lt-LT" sz="2400" b="1" dirty="0"/>
              <a:t>teikti vietos projektų paraiškas pagal </a:t>
            </a:r>
          </a:p>
          <a:p>
            <a:pPr algn="ctr"/>
            <a:r>
              <a:rPr lang="lt-LT" sz="2400" b="1" dirty="0"/>
              <a:t>ŠIAULIŲ RAJONO 2015 – 2023 M. </a:t>
            </a:r>
          </a:p>
          <a:p>
            <a:pPr algn="ctr"/>
            <a:r>
              <a:rPr lang="lt-LT" sz="2400" b="1" dirty="0"/>
              <a:t>VIETOS PLĖTROS STRATEGIJĄ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8662" y="4786322"/>
            <a:ext cx="72866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200" dirty="0"/>
              <a:t>Kristina Burke – Žilinskienė</a:t>
            </a:r>
          </a:p>
          <a:p>
            <a:pPr algn="ctr"/>
            <a:r>
              <a:rPr lang="lt-LT" sz="2200" dirty="0"/>
              <a:t>Tel. 8 620 33959</a:t>
            </a:r>
          </a:p>
          <a:p>
            <a:pPr algn="ctr"/>
            <a:endParaRPr lang="lt-LT" dirty="0"/>
          </a:p>
          <a:p>
            <a:pPr algn="ctr"/>
            <a:r>
              <a:rPr lang="lt-LT" dirty="0"/>
              <a:t>2017 m. birželio 22 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7457" y="836712"/>
            <a:ext cx="800105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400" b="1" dirty="0"/>
              <a:t>I kvietimas teikti vietos projektų paraiškas</a:t>
            </a:r>
          </a:p>
          <a:p>
            <a:pPr algn="ctr"/>
            <a:r>
              <a:rPr lang="lt-LT" sz="2400" b="1" dirty="0"/>
              <a:t>pagal Asociacijos „Šiaulių rajono vietos veiklos grupė“ teritorijos 2015 – 2023 m. vietos plėtros strategijos priemonę „Kultūros savitumo išsaugojimas, tradicijų tęstinumas“</a:t>
            </a:r>
          </a:p>
          <a:p>
            <a:endParaRPr lang="lt-LT" sz="2400" dirty="0"/>
          </a:p>
          <a:p>
            <a:pPr algn="ctr"/>
            <a:r>
              <a:rPr lang="lt-LT" sz="2400" dirty="0"/>
              <a:t>Vietos projektų paraiškų rinkimo pradžia:</a:t>
            </a:r>
          </a:p>
          <a:p>
            <a:pPr algn="ctr"/>
            <a:r>
              <a:rPr lang="lt-LT" sz="2400" dirty="0"/>
              <a:t>2017 m. birželio 15 d. 8.00 val.</a:t>
            </a:r>
          </a:p>
          <a:p>
            <a:pPr algn="ctr"/>
            <a:endParaRPr lang="lt-LT" sz="2400" dirty="0"/>
          </a:p>
          <a:p>
            <a:pPr algn="ctr"/>
            <a:r>
              <a:rPr lang="lt-LT" sz="2400" dirty="0"/>
              <a:t>Vietos projektų paraiškų rinkimo pabaiga:</a:t>
            </a:r>
          </a:p>
          <a:p>
            <a:pPr algn="ctr"/>
            <a:r>
              <a:rPr lang="lt-LT" sz="2400" dirty="0"/>
              <a:t>2017 m. liepos 13 d. 17.00 val.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2B4AADD9-D540-46BB-B9EF-12B1E3A9C3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0893" y="5736974"/>
            <a:ext cx="2088232" cy="818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">
            <a:extLst>
              <a:ext uri="{FF2B5EF4-FFF2-40B4-BE49-F238E27FC236}">
                <a16:creationId xmlns:a16="http://schemas.microsoft.com/office/drawing/2014/main" id="{E840F7AF-76EC-44AA-BC08-1FADF4A807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1" y="5747330"/>
            <a:ext cx="792088" cy="797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C45E4E0E-CB98-4305-839F-2D357A284A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5699890"/>
            <a:ext cx="720080" cy="85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6" descr="SRVVG_logo">
            <a:extLst>
              <a:ext uri="{FF2B5EF4-FFF2-40B4-BE49-F238E27FC236}">
                <a16:creationId xmlns:a16="http://schemas.microsoft.com/office/drawing/2014/main" id="{FDB20EF8-0ED6-4A58-A4FA-06EAE71DC4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7985" y="5710132"/>
            <a:ext cx="1152127" cy="866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733F1E74-A062-4F42-BD4C-A49340E16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476672"/>
            <a:ext cx="6842721" cy="936104"/>
          </a:xfrm>
        </p:spPr>
        <p:txBody>
          <a:bodyPr>
            <a:normAutofit fontScale="90000"/>
          </a:bodyPr>
          <a:lstStyle/>
          <a:p>
            <a:r>
              <a:rPr lang="lt-LT" sz="2800" b="1" dirty="0"/>
              <a:t>DOKUMENTAI, REGLAMENTUOJANTYS VIETOS PROJEKTŲ RENGIMĄ IR ĮGYVENDINIMĄ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BE1C6648-7DE1-47CF-92A6-9C14AAC336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892" y="1592227"/>
            <a:ext cx="7035444" cy="4107663"/>
          </a:xfrm>
        </p:spPr>
        <p:txBody>
          <a:bodyPr>
            <a:normAutofit fontScale="85000" lnSpcReduction="20000"/>
          </a:bodyPr>
          <a:lstStyle/>
          <a:p>
            <a:r>
              <a:rPr lang="lt-LT" sz="2600" dirty="0"/>
              <a:t>Vietos projektų, teikiamų pagal asociacijos „Šiaulių rajono vietos veiklos grupė“ teritorijos 2015 – 2023 m. vietos plėtros strategijos priemonės „Kultūros savitumo išsaugojimas, tradicijų tęstinumas“, finansavimo sąlygų aprašas (</a:t>
            </a:r>
            <a:r>
              <a:rPr lang="lt-LT" sz="2600" dirty="0" err="1"/>
              <a:t>patv</a:t>
            </a:r>
            <a:r>
              <a:rPr lang="lt-LT" sz="2600" dirty="0"/>
              <a:t>. Šiaulių r. VVG valdybos 2017-06-06 posėdžio protokolu Nr. 12) (FSA)</a:t>
            </a:r>
          </a:p>
          <a:p>
            <a:r>
              <a:rPr lang="lt-LT" sz="2600" dirty="0"/>
              <a:t>Vietos projektų, įgyvendinamų bendruomenių inicijuotos vietos plėtros būdu, administravimo taisyklės (</a:t>
            </a:r>
            <a:r>
              <a:rPr lang="lt-LT" sz="2600" dirty="0" err="1"/>
              <a:t>patv</a:t>
            </a:r>
            <a:r>
              <a:rPr lang="lt-LT" sz="2600" dirty="0"/>
              <a:t>. LR Žemės ūkio ministro 2016-09-21 įsakymu Nr. 3D-544)</a:t>
            </a:r>
          </a:p>
          <a:p>
            <a:r>
              <a:rPr lang="lt-LT" sz="2600" dirty="0"/>
              <a:t>Vietos projektų finansavimo sąlygų aprašo derinimo su Nacionaline mokėjimo agentūra prie Žemės ūkio ministerijos pažyma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85A32E6-9762-4810-A718-3D3EA6FE68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0893" y="5736974"/>
            <a:ext cx="2088232" cy="818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">
            <a:extLst>
              <a:ext uri="{FF2B5EF4-FFF2-40B4-BE49-F238E27FC236}">
                <a16:creationId xmlns:a16="http://schemas.microsoft.com/office/drawing/2014/main" id="{7F23EA26-F7CB-4BE3-B5AF-035FCAE7EC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1" y="5747330"/>
            <a:ext cx="792088" cy="797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8449DBB0-C27A-48A6-9653-DB86CD3A16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5699890"/>
            <a:ext cx="720080" cy="85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SRVVG_logo">
            <a:extLst>
              <a:ext uri="{FF2B5EF4-FFF2-40B4-BE49-F238E27FC236}">
                <a16:creationId xmlns:a16="http://schemas.microsoft.com/office/drawing/2014/main" id="{1CC1B7D6-8FDB-415E-9217-4DD305538E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7985" y="5710132"/>
            <a:ext cx="1152127" cy="866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184765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4875AF-8623-4785-8455-A1B0A67D8D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0893" y="5736974"/>
            <a:ext cx="2088232" cy="818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">
            <a:extLst>
              <a:ext uri="{FF2B5EF4-FFF2-40B4-BE49-F238E27FC236}">
                <a16:creationId xmlns:a16="http://schemas.microsoft.com/office/drawing/2014/main" id="{1540DDCD-2D37-4DD2-B667-EDE4C81F22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1" y="5747330"/>
            <a:ext cx="792088" cy="797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5EF5369D-FDBD-41C8-9928-C409F1C0DB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5699890"/>
            <a:ext cx="720080" cy="85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SRVVG_logo">
            <a:extLst>
              <a:ext uri="{FF2B5EF4-FFF2-40B4-BE49-F238E27FC236}">
                <a16:creationId xmlns:a16="http://schemas.microsoft.com/office/drawing/2014/main" id="{B0F72DD3-0790-4579-A020-39C03CF9C6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7985" y="5710132"/>
            <a:ext cx="1152127" cy="866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urinio vietos rezervavimo ženklas 2">
            <a:extLst>
              <a:ext uri="{FF2B5EF4-FFF2-40B4-BE49-F238E27FC236}">
                <a16:creationId xmlns:a16="http://schemas.microsoft.com/office/drawing/2014/main" id="{EDFAC98D-7589-4877-8FDC-ECC8F0BE8E78}"/>
              </a:ext>
            </a:extLst>
          </p:cNvPr>
          <p:cNvSpPr txBox="1">
            <a:spLocks/>
          </p:cNvSpPr>
          <p:nvPr/>
        </p:nvSpPr>
        <p:spPr>
          <a:xfrm>
            <a:off x="478214" y="692696"/>
            <a:ext cx="7622178" cy="5007194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t-LT" sz="2800" dirty="0"/>
              <a:t>Bendra kvietimo suma 136 429,00 Eur (50 proc. VPS eilutės lėšų)</a:t>
            </a:r>
          </a:p>
          <a:p>
            <a:endParaRPr lang="lt-LT" sz="2800" dirty="0"/>
          </a:p>
          <a:p>
            <a:r>
              <a:rPr lang="lt-LT" sz="2800" dirty="0"/>
              <a:t>Didžiausia paramos suma 20 000,00 Eur</a:t>
            </a:r>
          </a:p>
          <a:p>
            <a:endParaRPr lang="lt-LT" sz="2800" dirty="0"/>
          </a:p>
          <a:p>
            <a:r>
              <a:rPr lang="lt-LT" sz="2800" dirty="0"/>
              <a:t>Projekto įgyvendinimo laikotarpis iki 36 mėn. nuo projekto vykdymo sutarties pasirašymo</a:t>
            </a:r>
          </a:p>
          <a:p>
            <a:endParaRPr lang="lt-LT" sz="2800" dirty="0"/>
          </a:p>
          <a:p>
            <a:r>
              <a:rPr lang="lt-LT" sz="2800" dirty="0"/>
              <a:t>Paramos intensyvumas iki 80 proc.</a:t>
            </a:r>
          </a:p>
          <a:p>
            <a:endParaRPr lang="lt-LT" sz="2800" dirty="0"/>
          </a:p>
          <a:p>
            <a:r>
              <a:rPr lang="lt-LT" sz="2800" dirty="0"/>
              <a:t>Paraiška teikiama asmeniškai</a:t>
            </a:r>
          </a:p>
        </p:txBody>
      </p:sp>
    </p:spTree>
    <p:extLst>
      <p:ext uri="{BB962C8B-B14F-4D97-AF65-F5344CB8AC3E}">
        <p14:creationId xmlns:p14="http://schemas.microsoft.com/office/powerpoint/2010/main" val="3782421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5733256"/>
            <a:ext cx="2088232" cy="818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1" y="5747330"/>
            <a:ext cx="792088" cy="797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5699890"/>
            <a:ext cx="720080" cy="85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 descr="SRVVG_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7985" y="5710132"/>
            <a:ext cx="1152127" cy="866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Pavadinimas 2"/>
          <p:cNvSpPr>
            <a:spLocks noGrp="1"/>
          </p:cNvSpPr>
          <p:nvPr>
            <p:ph type="title"/>
          </p:nvPr>
        </p:nvSpPr>
        <p:spPr>
          <a:xfrm>
            <a:off x="603267" y="665338"/>
            <a:ext cx="6993069" cy="1176326"/>
          </a:xfrm>
        </p:spPr>
        <p:txBody>
          <a:bodyPr>
            <a:normAutofit fontScale="90000"/>
          </a:bodyPr>
          <a:lstStyle/>
          <a:p>
            <a:r>
              <a:rPr lang="lt-LT" b="1" dirty="0"/>
              <a:t>BENDROSIOS TINKAMUMO SĄLYGOS PAREIŠKĖJUI IR PARTNERIUI</a:t>
            </a:r>
            <a:endParaRPr lang="lt-LT" dirty="0"/>
          </a:p>
        </p:txBody>
      </p:sp>
      <p:sp>
        <p:nvSpPr>
          <p:cNvPr id="9" name="Turinio vietos rezervavimo ženklas 8"/>
          <p:cNvSpPr>
            <a:spLocks noGrp="1"/>
          </p:cNvSpPr>
          <p:nvPr>
            <p:ph idx="1"/>
          </p:nvPr>
        </p:nvSpPr>
        <p:spPr>
          <a:xfrm>
            <a:off x="539552" y="1750152"/>
            <a:ext cx="8136904" cy="4392487"/>
          </a:xfrm>
        </p:spPr>
        <p:txBody>
          <a:bodyPr>
            <a:noAutofit/>
          </a:bodyPr>
          <a:lstStyle/>
          <a:p>
            <a:r>
              <a:rPr lang="lt-LT" sz="2000" dirty="0"/>
              <a:t>Pareiškėjas turi būti viešuoju juridiniu asmeniu: NVO, kaimo bendruomene, jaunimo organizacija ir kt.</a:t>
            </a:r>
          </a:p>
          <a:p>
            <a:r>
              <a:rPr lang="lt-LT" sz="2000" dirty="0"/>
              <a:t>Registruotas ir vykdantis veiklą VVG teritorijoje</a:t>
            </a:r>
          </a:p>
          <a:p>
            <a:r>
              <a:rPr lang="lt-LT" sz="2000" dirty="0"/>
              <a:t>Neskolingas VMI ir Sodrai</a:t>
            </a:r>
          </a:p>
          <a:p>
            <a:r>
              <a:rPr lang="lt-LT" sz="2000" dirty="0"/>
              <a:t>Tvarkantis buhalterinę apskaitą (partneriui netaikoma)</a:t>
            </a:r>
          </a:p>
          <a:p>
            <a:r>
              <a:rPr lang="lt-LT" sz="2000" dirty="0"/>
              <a:t>Nebūti padarius pažeidimo, susijusio su parama (per paskutinius vienerius metus</a:t>
            </a:r>
          </a:p>
          <a:p>
            <a:r>
              <a:rPr lang="lt-LT" sz="2000" dirty="0"/>
              <a:t>Veikti sąžiningai</a:t>
            </a:r>
          </a:p>
          <a:p>
            <a:r>
              <a:rPr lang="lt-LT" sz="2000" dirty="0"/>
              <a:t>Projekte esant partneriui pateikiama jungtinės veiklos sutartis (FSA 3 priedas)</a:t>
            </a:r>
          </a:p>
        </p:txBody>
      </p:sp>
    </p:spTree>
    <p:extLst>
      <p:ext uri="{BB962C8B-B14F-4D97-AF65-F5344CB8AC3E}">
        <p14:creationId xmlns:p14="http://schemas.microsoft.com/office/powerpoint/2010/main" val="40669126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5733256"/>
            <a:ext cx="2088232" cy="818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1" y="5747330"/>
            <a:ext cx="792088" cy="797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5699890"/>
            <a:ext cx="720080" cy="85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 descr="SRVVG_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7985" y="5710132"/>
            <a:ext cx="1152127" cy="866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Pavadinimas 2"/>
          <p:cNvSpPr>
            <a:spLocks noGrp="1"/>
          </p:cNvSpPr>
          <p:nvPr>
            <p:ph type="title"/>
          </p:nvPr>
        </p:nvSpPr>
        <p:spPr>
          <a:xfrm>
            <a:off x="603267" y="665338"/>
            <a:ext cx="6993069" cy="1176326"/>
          </a:xfrm>
        </p:spPr>
        <p:txBody>
          <a:bodyPr>
            <a:normAutofit fontScale="90000"/>
          </a:bodyPr>
          <a:lstStyle/>
          <a:p>
            <a:r>
              <a:rPr lang="lt-LT" b="1" dirty="0"/>
              <a:t>BENDROSIOS TINKAMUMO SĄLYGOS VIETOS PROJEKTUI</a:t>
            </a:r>
            <a:endParaRPr lang="lt-LT" dirty="0"/>
          </a:p>
        </p:txBody>
      </p:sp>
      <p:sp>
        <p:nvSpPr>
          <p:cNvPr id="9" name="Turinio vietos rezervavimo ženklas 8"/>
          <p:cNvSpPr>
            <a:spLocks noGrp="1"/>
          </p:cNvSpPr>
          <p:nvPr>
            <p:ph idx="1"/>
          </p:nvPr>
        </p:nvSpPr>
        <p:spPr>
          <a:xfrm>
            <a:off x="506432" y="1527919"/>
            <a:ext cx="6842721" cy="2219138"/>
          </a:xfrm>
        </p:spPr>
        <p:txBody>
          <a:bodyPr>
            <a:noAutofit/>
          </a:bodyPr>
          <a:lstStyle/>
          <a:p>
            <a:endParaRPr lang="lt-LT" sz="2400" dirty="0"/>
          </a:p>
          <a:p>
            <a:r>
              <a:rPr lang="lt-LT" sz="2000" dirty="0"/>
              <a:t>Parengtas pagal nustatytą paraiškos formą</a:t>
            </a:r>
          </a:p>
          <a:p>
            <a:r>
              <a:rPr lang="lt-LT" sz="2000" dirty="0"/>
              <a:t>Atitikti VPS priemonės tikslus</a:t>
            </a:r>
          </a:p>
          <a:p>
            <a:r>
              <a:rPr lang="lt-LT" sz="2000" dirty="0"/>
              <a:t>Vietos projektas įgyvendinamas VVG teritorijoje</a:t>
            </a:r>
          </a:p>
          <a:p>
            <a:r>
              <a:rPr lang="lt-LT" sz="2000" dirty="0"/>
              <a:t>Pateiktas verslo planas (taikoma verslo projektams)</a:t>
            </a:r>
          </a:p>
          <a:p>
            <a:r>
              <a:rPr lang="lt-LT" sz="2000" dirty="0"/>
              <a:t>Projekto veikla nepatenka į neremiamų veiklų sąrašą</a:t>
            </a:r>
          </a:p>
        </p:txBody>
      </p:sp>
    </p:spTree>
    <p:extLst>
      <p:ext uri="{BB962C8B-B14F-4D97-AF65-F5344CB8AC3E}">
        <p14:creationId xmlns:p14="http://schemas.microsoft.com/office/powerpoint/2010/main" val="39610444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5733256"/>
            <a:ext cx="2088232" cy="818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1" y="5747330"/>
            <a:ext cx="792088" cy="797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5699890"/>
            <a:ext cx="720080" cy="85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 descr="SRVVG_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7985" y="5710132"/>
            <a:ext cx="1152127" cy="866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Pavadinimas 2"/>
          <p:cNvSpPr>
            <a:spLocks noGrp="1"/>
          </p:cNvSpPr>
          <p:nvPr>
            <p:ph type="title"/>
          </p:nvPr>
        </p:nvSpPr>
        <p:spPr>
          <a:xfrm>
            <a:off x="603267" y="665338"/>
            <a:ext cx="6993069" cy="1176326"/>
          </a:xfrm>
        </p:spPr>
        <p:txBody>
          <a:bodyPr>
            <a:normAutofit fontScale="90000"/>
          </a:bodyPr>
          <a:lstStyle/>
          <a:p>
            <a:r>
              <a:rPr lang="lt-LT" b="1" dirty="0"/>
              <a:t>BENDROSIOS TINKAMUMO SĄLYGOS TINKAMOMS IŠLAIDOMS</a:t>
            </a:r>
            <a:endParaRPr lang="lt-LT" dirty="0"/>
          </a:p>
        </p:txBody>
      </p:sp>
      <p:sp>
        <p:nvSpPr>
          <p:cNvPr id="9" name="Turinio vietos rezervavimo ženklas 8"/>
          <p:cNvSpPr>
            <a:spLocks noGrp="1"/>
          </p:cNvSpPr>
          <p:nvPr>
            <p:ph idx="1"/>
          </p:nvPr>
        </p:nvSpPr>
        <p:spPr>
          <a:xfrm>
            <a:off x="539552" y="1340768"/>
            <a:ext cx="7056784" cy="2219138"/>
          </a:xfrm>
        </p:spPr>
        <p:txBody>
          <a:bodyPr>
            <a:noAutofit/>
          </a:bodyPr>
          <a:lstStyle/>
          <a:p>
            <a:endParaRPr lang="lt-LT" sz="2400" dirty="0"/>
          </a:p>
          <a:p>
            <a:r>
              <a:rPr lang="lt-LT" sz="2000" dirty="0"/>
              <a:t>Detaliai išdėstytos pirminėje paraiškoje</a:t>
            </a:r>
          </a:p>
          <a:p>
            <a:r>
              <a:rPr lang="lt-LT" sz="2000" dirty="0"/>
              <a:t>Tiesiogiai susijusios su projektu ir būtinos</a:t>
            </a:r>
          </a:p>
          <a:p>
            <a:r>
              <a:rPr lang="lt-LT" sz="2000" dirty="0"/>
              <a:t>Patikrinamos</a:t>
            </a:r>
          </a:p>
          <a:p>
            <a:r>
              <a:rPr lang="lt-LT" sz="2000" dirty="0"/>
              <a:t>Nekeičiamos VP įgyvendinimo metu</a:t>
            </a:r>
          </a:p>
          <a:p>
            <a:r>
              <a:rPr lang="lt-LT" sz="2000" dirty="0"/>
              <a:t>Neviršijančios rinkos kainų (3 būdai išlaidoms pagrįsti)</a:t>
            </a:r>
          </a:p>
          <a:p>
            <a:r>
              <a:rPr lang="lt-LT" sz="2000" dirty="0"/>
              <a:t>Patirtos nepažeidžiant pirkimų procedūros</a:t>
            </a:r>
          </a:p>
          <a:p>
            <a:r>
              <a:rPr lang="lt-LT" sz="2000" dirty="0"/>
              <a:t>Patirtos projekto įgyvendinimo laikotarpiu iki 36 mėn. nuo projekto vykdymo sutarties pasirašymo</a:t>
            </a:r>
          </a:p>
          <a:p>
            <a:r>
              <a:rPr lang="lt-LT" sz="2000" dirty="0"/>
              <a:t>Kitos </a:t>
            </a:r>
          </a:p>
        </p:txBody>
      </p:sp>
    </p:spTree>
    <p:extLst>
      <p:ext uri="{BB962C8B-B14F-4D97-AF65-F5344CB8AC3E}">
        <p14:creationId xmlns:p14="http://schemas.microsoft.com/office/powerpoint/2010/main" val="36748680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5733256"/>
            <a:ext cx="2088232" cy="818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1" y="5747330"/>
            <a:ext cx="792088" cy="797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5699890"/>
            <a:ext cx="720080" cy="85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 descr="SRVVG_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7985" y="5710132"/>
            <a:ext cx="1152127" cy="866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Pavadinimas 2"/>
          <p:cNvSpPr>
            <a:spLocks noGrp="1"/>
          </p:cNvSpPr>
          <p:nvPr>
            <p:ph type="title"/>
          </p:nvPr>
        </p:nvSpPr>
        <p:spPr>
          <a:xfrm>
            <a:off x="603267" y="665338"/>
            <a:ext cx="6993069" cy="1176326"/>
          </a:xfrm>
        </p:spPr>
        <p:txBody>
          <a:bodyPr>
            <a:normAutofit fontScale="90000"/>
          </a:bodyPr>
          <a:lstStyle/>
          <a:p>
            <a:r>
              <a:rPr lang="lt-LT" b="1" dirty="0"/>
              <a:t>TINKAMOS FINANSUOTI IŠLAIDOS</a:t>
            </a:r>
            <a:endParaRPr lang="lt-LT" dirty="0"/>
          </a:p>
        </p:txBody>
      </p:sp>
      <p:sp>
        <p:nvSpPr>
          <p:cNvPr id="9" name="Turinio vietos rezervavimo ženklas 8"/>
          <p:cNvSpPr>
            <a:spLocks noGrp="1"/>
          </p:cNvSpPr>
          <p:nvPr>
            <p:ph idx="1"/>
          </p:nvPr>
        </p:nvSpPr>
        <p:spPr>
          <a:xfrm>
            <a:off x="539552" y="1412776"/>
            <a:ext cx="6842721" cy="2658330"/>
          </a:xfrm>
        </p:spPr>
        <p:txBody>
          <a:bodyPr>
            <a:noAutofit/>
          </a:bodyPr>
          <a:lstStyle/>
          <a:p>
            <a:r>
              <a:rPr lang="lt-LT" sz="2000" b="1" dirty="0"/>
              <a:t>Naujų prekių įsigijimo</a:t>
            </a:r>
            <a:r>
              <a:rPr lang="lt-LT" sz="2000" dirty="0"/>
              <a:t> </a:t>
            </a:r>
            <a:r>
              <a:rPr lang="lt-LT" sz="1600" dirty="0"/>
              <a:t>(amatų technologinė įranga; priemonės ir medžiagos, reikalingos puoselėti ir išsaugoti tradiciniu amatus ir menus; koncertinės įrangos, įgarsinimo įrangos, muzikos įrangos, instrumentų ir tautinių kostiumų įsigijimas; prekės, susijusios su renginio vietos tvarkymu; prekės, susijusios su tradicinių krašto ir sporto renginių organizavimu)</a:t>
            </a:r>
          </a:p>
          <a:p>
            <a:r>
              <a:rPr lang="lt-LT" sz="2000" b="1" dirty="0"/>
              <a:t>Darbų ir paslaugų įsigijimo </a:t>
            </a:r>
            <a:r>
              <a:rPr lang="lt-LT" sz="1600" dirty="0"/>
              <a:t>(paslaugos, susijusios su tradicinių krašto ir sporto renginių organizavimu; paslaugos, susijusios su amatų išsaugojimu ir puoselėjimu; paslaugos susijusios su informacijos sklaida, leidyba; paslaugos, susijusios su edukacinių renginių, susijusių su krašto amatais, organizavimo, įnašas natūra)</a:t>
            </a:r>
          </a:p>
          <a:p>
            <a:r>
              <a:rPr lang="lt-LT" sz="2000" b="1" dirty="0"/>
              <a:t>Projekto viešinimo išlaidos</a:t>
            </a:r>
            <a:r>
              <a:rPr lang="lt-LT" sz="2000" dirty="0"/>
              <a:t> </a:t>
            </a:r>
            <a:r>
              <a:rPr lang="lt-LT" sz="1600" dirty="0"/>
              <a:t>iki 10 proc., bet ne daugiau kaip 60 Eur</a:t>
            </a:r>
          </a:p>
          <a:p>
            <a:r>
              <a:rPr lang="lt-LT" sz="2000" b="1" dirty="0"/>
              <a:t>PVM</a:t>
            </a:r>
          </a:p>
          <a:p>
            <a:pPr marL="0" indent="0">
              <a:buNone/>
            </a:pPr>
            <a:endParaRPr lang="lt-LT" sz="2000" dirty="0"/>
          </a:p>
        </p:txBody>
      </p:sp>
    </p:spTree>
    <p:extLst>
      <p:ext uri="{BB962C8B-B14F-4D97-AF65-F5344CB8AC3E}">
        <p14:creationId xmlns:p14="http://schemas.microsoft.com/office/powerpoint/2010/main" val="4028151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5733256"/>
            <a:ext cx="2088232" cy="818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1" y="5747330"/>
            <a:ext cx="792088" cy="797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5699890"/>
            <a:ext cx="720080" cy="85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 descr="SRVVG_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7985" y="5710132"/>
            <a:ext cx="1152127" cy="866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Pavadinimas 2"/>
          <p:cNvSpPr>
            <a:spLocks noGrp="1"/>
          </p:cNvSpPr>
          <p:nvPr>
            <p:ph type="title"/>
          </p:nvPr>
        </p:nvSpPr>
        <p:spPr>
          <a:xfrm>
            <a:off x="603267" y="665338"/>
            <a:ext cx="6993069" cy="1176326"/>
          </a:xfrm>
        </p:spPr>
        <p:txBody>
          <a:bodyPr>
            <a:normAutofit fontScale="90000"/>
          </a:bodyPr>
          <a:lstStyle/>
          <a:p>
            <a:r>
              <a:rPr lang="lt-LT" b="1" dirty="0"/>
              <a:t>BENDROSIOS TINKAMUMO SĄLYGOS NUOSAVAM INDĖLIUI</a:t>
            </a:r>
            <a:endParaRPr lang="lt-LT" dirty="0"/>
          </a:p>
        </p:txBody>
      </p:sp>
      <p:sp>
        <p:nvSpPr>
          <p:cNvPr id="9" name="Turinio vietos rezervavimo ženklas 8"/>
          <p:cNvSpPr>
            <a:spLocks noGrp="1"/>
          </p:cNvSpPr>
          <p:nvPr>
            <p:ph idx="1"/>
          </p:nvPr>
        </p:nvSpPr>
        <p:spPr>
          <a:xfrm>
            <a:off x="539552" y="1851968"/>
            <a:ext cx="8424936" cy="2219138"/>
          </a:xfrm>
        </p:spPr>
        <p:txBody>
          <a:bodyPr>
            <a:noAutofit/>
          </a:bodyPr>
          <a:lstStyle/>
          <a:p>
            <a:r>
              <a:rPr lang="lt-LT" sz="2400" dirty="0"/>
              <a:t>Pareiškėjo nuosavos piniginės lėšos</a:t>
            </a:r>
            <a:endParaRPr lang="en-US" sz="2400" dirty="0"/>
          </a:p>
          <a:p>
            <a:r>
              <a:rPr lang="en-US" sz="2400" dirty="0" err="1"/>
              <a:t>Partnerio</a:t>
            </a:r>
            <a:r>
              <a:rPr lang="en-US" sz="2400" dirty="0"/>
              <a:t> </a:t>
            </a:r>
            <a:r>
              <a:rPr lang="en-US" sz="2400" dirty="0" err="1"/>
              <a:t>nuosavos</a:t>
            </a:r>
            <a:r>
              <a:rPr lang="en-US" sz="2400" dirty="0"/>
              <a:t> </a:t>
            </a:r>
            <a:r>
              <a:rPr lang="en-US" sz="2400" dirty="0" err="1"/>
              <a:t>pinigin</a:t>
            </a:r>
            <a:r>
              <a:rPr lang="lt-LT" sz="2400" dirty="0"/>
              <a:t>ės lėšos</a:t>
            </a:r>
          </a:p>
          <a:p>
            <a:r>
              <a:rPr lang="lt-LT" sz="2400" dirty="0"/>
              <a:t>Pareiškėjo skolintos lėšos</a:t>
            </a:r>
          </a:p>
          <a:p>
            <a:r>
              <a:rPr lang="lt-LT" sz="2400" dirty="0"/>
              <a:t>Pareiškėjo įnašas natūra – savanoriškais darbais</a:t>
            </a:r>
          </a:p>
          <a:p>
            <a:endParaRPr lang="lt-LT" sz="2400" dirty="0"/>
          </a:p>
          <a:p>
            <a:pPr marL="0" indent="0">
              <a:buNone/>
            </a:pPr>
            <a:r>
              <a:rPr lang="lt-LT" sz="2400" dirty="0"/>
              <a:t>Galimas prisidėjimas kelių rūšių indėliu</a:t>
            </a:r>
          </a:p>
          <a:p>
            <a:endParaRPr lang="lt-LT" sz="2000" dirty="0"/>
          </a:p>
        </p:txBody>
      </p:sp>
    </p:spTree>
    <p:extLst>
      <p:ext uri="{BB962C8B-B14F-4D97-AF65-F5344CB8AC3E}">
        <p14:creationId xmlns:p14="http://schemas.microsoft.com/office/powerpoint/2010/main" val="36499909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5733256"/>
            <a:ext cx="2088232" cy="818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1" y="5747330"/>
            <a:ext cx="792088" cy="797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5699890"/>
            <a:ext cx="720080" cy="85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 descr="SRVVG_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7985" y="5710132"/>
            <a:ext cx="1152127" cy="866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Pavadinimas 2"/>
          <p:cNvSpPr>
            <a:spLocks noGrp="1"/>
          </p:cNvSpPr>
          <p:nvPr>
            <p:ph type="title"/>
          </p:nvPr>
        </p:nvSpPr>
        <p:spPr>
          <a:xfrm>
            <a:off x="603267" y="665338"/>
            <a:ext cx="6993069" cy="675430"/>
          </a:xfrm>
        </p:spPr>
        <p:txBody>
          <a:bodyPr>
            <a:normAutofit/>
          </a:bodyPr>
          <a:lstStyle/>
          <a:p>
            <a:r>
              <a:rPr lang="lt-LT" sz="3200" b="1" dirty="0"/>
              <a:t>PARAIŠKŲ TEIKIMAS IR VERTINIMAS</a:t>
            </a:r>
            <a:endParaRPr lang="lt-LT" sz="3200" dirty="0"/>
          </a:p>
        </p:txBody>
      </p:sp>
      <p:graphicFrame>
        <p:nvGraphicFramePr>
          <p:cNvPr id="4" name="Turinio vietos rezervavimo ženklas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4398435"/>
              </p:ext>
            </p:extLst>
          </p:nvPr>
        </p:nvGraphicFramePr>
        <p:xfrm>
          <a:off x="539552" y="1484784"/>
          <a:ext cx="6984776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42094762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5733256"/>
            <a:ext cx="2088232" cy="818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1" y="5747330"/>
            <a:ext cx="792088" cy="797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5699890"/>
            <a:ext cx="720080" cy="85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 descr="SRVVG_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7985" y="5710132"/>
            <a:ext cx="1152127" cy="866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Pavadinimas 2"/>
          <p:cNvSpPr>
            <a:spLocks noGrp="1"/>
          </p:cNvSpPr>
          <p:nvPr>
            <p:ph type="title"/>
          </p:nvPr>
        </p:nvSpPr>
        <p:spPr>
          <a:xfrm>
            <a:off x="603267" y="665338"/>
            <a:ext cx="6993069" cy="1176326"/>
          </a:xfrm>
        </p:spPr>
        <p:txBody>
          <a:bodyPr>
            <a:normAutofit fontScale="90000"/>
          </a:bodyPr>
          <a:lstStyle/>
          <a:p>
            <a:r>
              <a:rPr lang="lt-LT" b="1" dirty="0"/>
              <a:t>VERTINIMO KONTROLĖ, TVIRTINIMAS, SUTARTIS</a:t>
            </a:r>
            <a:endParaRPr lang="lt-LT" dirty="0"/>
          </a:p>
        </p:txBody>
      </p:sp>
      <p:sp>
        <p:nvSpPr>
          <p:cNvPr id="9" name="Turinio vietos rezervavimo ženklas 8"/>
          <p:cNvSpPr>
            <a:spLocks noGrp="1"/>
          </p:cNvSpPr>
          <p:nvPr>
            <p:ph idx="1"/>
          </p:nvPr>
        </p:nvSpPr>
        <p:spPr>
          <a:xfrm>
            <a:off x="539552" y="1851968"/>
            <a:ext cx="8424936" cy="2219138"/>
          </a:xfrm>
        </p:spPr>
        <p:txBody>
          <a:bodyPr>
            <a:noAutofit/>
          </a:bodyPr>
          <a:lstStyle/>
          <a:p>
            <a:r>
              <a:rPr lang="lt-LT" sz="2800" dirty="0"/>
              <a:t>Po VVG atlikto visų VP paraiškų vertinimo pabaigos NMA atlieka visų paraiškų kontrolinį vertinimą</a:t>
            </a:r>
          </a:p>
          <a:p>
            <a:r>
              <a:rPr lang="lt-LT" sz="2800" dirty="0"/>
              <a:t>Vietos projektai tvirtinami projektų atrankos posėdžiuose</a:t>
            </a:r>
          </a:p>
          <a:p>
            <a:r>
              <a:rPr lang="lt-LT" sz="2800" dirty="0"/>
              <a:t>Pasirašomos trišalės vietos projektų vykdymo sutartys</a:t>
            </a:r>
          </a:p>
        </p:txBody>
      </p:sp>
    </p:spTree>
    <p:extLst>
      <p:ext uri="{BB962C8B-B14F-4D97-AF65-F5344CB8AC3E}">
        <p14:creationId xmlns:p14="http://schemas.microsoft.com/office/powerpoint/2010/main" val="39107441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5733256"/>
            <a:ext cx="2088232" cy="818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1" y="5747330"/>
            <a:ext cx="792088" cy="797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5699890"/>
            <a:ext cx="720080" cy="85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 descr="SRVVG_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7985" y="5710132"/>
            <a:ext cx="1152127" cy="866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Pavadinimas 2"/>
          <p:cNvSpPr>
            <a:spLocks noGrp="1"/>
          </p:cNvSpPr>
          <p:nvPr>
            <p:ph type="title"/>
          </p:nvPr>
        </p:nvSpPr>
        <p:spPr>
          <a:xfrm>
            <a:off x="603267" y="665338"/>
            <a:ext cx="6993069" cy="1176326"/>
          </a:xfrm>
        </p:spPr>
        <p:txBody>
          <a:bodyPr>
            <a:normAutofit/>
          </a:bodyPr>
          <a:lstStyle/>
          <a:p>
            <a:r>
              <a:rPr lang="lt-LT" b="1" dirty="0"/>
              <a:t>LĖŠŲ IŠMOKĖJIMO TVARKA</a:t>
            </a:r>
            <a:endParaRPr lang="lt-LT" dirty="0"/>
          </a:p>
        </p:txBody>
      </p:sp>
      <p:sp>
        <p:nvSpPr>
          <p:cNvPr id="9" name="Turinio vietos rezervavimo ženklas 8"/>
          <p:cNvSpPr>
            <a:spLocks noGrp="1"/>
          </p:cNvSpPr>
          <p:nvPr>
            <p:ph idx="1"/>
          </p:nvPr>
        </p:nvSpPr>
        <p:spPr>
          <a:xfrm>
            <a:off x="539552" y="1851968"/>
            <a:ext cx="8424936" cy="2219138"/>
          </a:xfrm>
        </p:spPr>
        <p:txBody>
          <a:bodyPr>
            <a:noAutofit/>
          </a:bodyPr>
          <a:lstStyle/>
          <a:p>
            <a:r>
              <a:rPr lang="lt-LT" sz="2800" dirty="0"/>
              <a:t>Išlaidų kompensavimo</a:t>
            </a:r>
          </a:p>
          <a:p>
            <a:endParaRPr lang="lt-LT" sz="2800" dirty="0"/>
          </a:p>
          <a:p>
            <a:r>
              <a:rPr lang="lt-LT" sz="2800" dirty="0"/>
              <a:t>Išlaidų kompensavimas su avansu iki 30 proc.</a:t>
            </a:r>
          </a:p>
        </p:txBody>
      </p:sp>
    </p:spTree>
    <p:extLst>
      <p:ext uri="{BB962C8B-B14F-4D97-AF65-F5344CB8AC3E}">
        <p14:creationId xmlns:p14="http://schemas.microsoft.com/office/powerpoint/2010/main" val="36499909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2420888"/>
            <a:ext cx="8001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200" b="1" dirty="0"/>
              <a:t>AČIŪ  UŽ  DĖMESĮ </a:t>
            </a:r>
            <a:r>
              <a:rPr lang="en-US" sz="3200" b="1" dirty="0"/>
              <a:t>!</a:t>
            </a:r>
            <a:endParaRPr lang="lt-LT" sz="3200" b="1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3857628"/>
            <a:ext cx="2088232" cy="818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58" y="3871702"/>
            <a:ext cx="792088" cy="797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70416" y="3801995"/>
            <a:ext cx="720080" cy="85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SRVVG_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56176" y="3802184"/>
            <a:ext cx="1152127" cy="866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42951508"/>
      </p:ext>
    </p:extLst>
  </p:cSld>
  <p:clrMapOvr>
    <a:masterClrMapping/>
  </p:clrMapOvr>
</p:sld>
</file>

<file path=ppt/theme/theme1.xml><?xml version="1.0" encoding="utf-8"?>
<a:theme xmlns:a="http://schemas.openxmlformats.org/drawingml/2006/main" name="Briaunota">
  <a:themeElements>
    <a:clrScheme name="Briauno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Briaunota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riauno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608</TotalTime>
  <Words>631</Words>
  <Application>Microsoft Office PowerPoint</Application>
  <PresentationFormat>Demonstracija ekrane (4:3)</PresentationFormat>
  <Paragraphs>85</Paragraphs>
  <Slides>13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13</vt:i4>
      </vt:variant>
    </vt:vector>
  </HeadingPairs>
  <TitlesOfParts>
    <vt:vector size="18" baseType="lpstr">
      <vt:lpstr>Arial</vt:lpstr>
      <vt:lpstr>Calibri</vt:lpstr>
      <vt:lpstr>Trebuchet MS</vt:lpstr>
      <vt:lpstr>Wingdings 3</vt:lpstr>
      <vt:lpstr>Briaunota</vt:lpstr>
      <vt:lpstr>„PowerPoint“ pateiktis</vt:lpstr>
      <vt:lpstr>„PowerPoint“ pateiktis</vt:lpstr>
      <vt:lpstr>DOKUMENTAI, REGLAMENTUOJANTYS VIETOS PROJEKTŲ RENGIMĄ IR ĮGYVENDINIMĄ</vt:lpstr>
      <vt:lpstr>„PowerPoint“ pateiktis</vt:lpstr>
      <vt:lpstr>BENDROSIOS TINKAMUMO SĄLYGOS PAREIŠKĖJUI IR PARTNERIUI</vt:lpstr>
      <vt:lpstr>BENDROSIOS TINKAMUMO SĄLYGOS VIETOS PROJEKTUI</vt:lpstr>
      <vt:lpstr>BENDROSIOS TINKAMUMO SĄLYGOS TINKAMOMS IŠLAIDOMS</vt:lpstr>
      <vt:lpstr>TINKAMOS FINANSUOTI IŠLAIDOS</vt:lpstr>
      <vt:lpstr>BENDROSIOS TINKAMUMO SĄLYGOS NUOSAVAM INDĖLIUI</vt:lpstr>
      <vt:lpstr>PARAIŠKŲ TEIKIMAS IR VERTINIMAS</vt:lpstr>
      <vt:lpstr>VERTINIMO KONTROLĖ, TVIRTINIMAS, SUTARTIS</vt:lpstr>
      <vt:lpstr>LĖŠŲ IŠMOKĖJIMO TVARKA</vt:lpstr>
      <vt:lpstr>„PowerPoint“ pateiktis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Namai-PC</dc:creator>
  <cp:lastModifiedBy>Siauliu VVG</cp:lastModifiedBy>
  <cp:revision>79</cp:revision>
  <cp:lastPrinted>2017-06-22T10:50:06Z</cp:lastPrinted>
  <dcterms:created xsi:type="dcterms:W3CDTF">2011-05-09T18:21:02Z</dcterms:created>
  <dcterms:modified xsi:type="dcterms:W3CDTF">2017-06-22T10:52:28Z</dcterms:modified>
</cp:coreProperties>
</file>