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9"/>
  </p:handoutMasterIdLst>
  <p:sldIdLst>
    <p:sldId id="256" r:id="rId2"/>
    <p:sldId id="257" r:id="rId3"/>
    <p:sldId id="277" r:id="rId4"/>
    <p:sldId id="278" r:id="rId5"/>
    <p:sldId id="279" r:id="rId6"/>
    <p:sldId id="290" r:id="rId7"/>
    <p:sldId id="280" r:id="rId8"/>
    <p:sldId id="291" r:id="rId9"/>
    <p:sldId id="292" r:id="rId10"/>
    <p:sldId id="293" r:id="rId11"/>
    <p:sldId id="281" r:id="rId12"/>
    <p:sldId id="282" r:id="rId13"/>
    <p:sldId id="283" r:id="rId14"/>
    <p:sldId id="294" r:id="rId15"/>
    <p:sldId id="284" r:id="rId16"/>
    <p:sldId id="287" r:id="rId17"/>
    <p:sldId id="28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98" autoAdjust="0"/>
  </p:normalViewPr>
  <p:slideViewPr>
    <p:cSldViewPr>
      <p:cViewPr varScale="1">
        <p:scale>
          <a:sx n="106" d="100"/>
          <a:sy n="106" d="100"/>
        </p:scale>
        <p:origin x="1764"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A419FC-CAC6-4341-8F28-698B07E83832}"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lt-LT"/>
        </a:p>
      </dgm:t>
    </dgm:pt>
    <dgm:pt modelId="{2AFD3368-20F3-4EFA-BD20-DE646993290F}">
      <dgm:prSet phldrT="[Text]"/>
      <dgm:spPr/>
      <dgm:t>
        <a:bodyPr/>
        <a:lstStyle/>
        <a:p>
          <a:r>
            <a:rPr lang="lt-LT" dirty="0"/>
            <a:t>1.</a:t>
          </a:r>
        </a:p>
      </dgm:t>
    </dgm:pt>
    <dgm:pt modelId="{F3E2A10C-EE09-4BD2-8EF3-2D7D74F417EB}" type="parTrans" cxnId="{7EA6C3E1-7427-4E16-B4E8-F59421902466}">
      <dgm:prSet/>
      <dgm:spPr/>
      <dgm:t>
        <a:bodyPr/>
        <a:lstStyle/>
        <a:p>
          <a:endParaRPr lang="lt-LT"/>
        </a:p>
      </dgm:t>
    </dgm:pt>
    <dgm:pt modelId="{38B40509-627B-479B-90F0-B044D4C02285}" type="sibTrans" cxnId="{7EA6C3E1-7427-4E16-B4E8-F59421902466}">
      <dgm:prSet/>
      <dgm:spPr/>
      <dgm:t>
        <a:bodyPr/>
        <a:lstStyle/>
        <a:p>
          <a:endParaRPr lang="lt-LT"/>
        </a:p>
      </dgm:t>
    </dgm:pt>
    <dgm:pt modelId="{D22AB052-77EE-4858-8C93-B9D39C7DDA4F}">
      <dgm:prSet phldrT="[Text]"/>
      <dgm:spPr/>
      <dgm:t>
        <a:bodyPr/>
        <a:lstStyle/>
        <a:p>
          <a:r>
            <a:rPr lang="lt-LT" dirty="0"/>
            <a:t>Paraiška teikiama asmeniškai VVG</a:t>
          </a:r>
        </a:p>
      </dgm:t>
    </dgm:pt>
    <dgm:pt modelId="{1871063E-B3A3-4F6F-BA76-4500B84E7BB6}" type="parTrans" cxnId="{6893AE61-097A-4C4C-8C8B-9CA71AA44E4D}">
      <dgm:prSet/>
      <dgm:spPr/>
      <dgm:t>
        <a:bodyPr/>
        <a:lstStyle/>
        <a:p>
          <a:endParaRPr lang="lt-LT"/>
        </a:p>
      </dgm:t>
    </dgm:pt>
    <dgm:pt modelId="{B4337335-750A-40D8-B02A-E21233D2BC0B}" type="sibTrans" cxnId="{6893AE61-097A-4C4C-8C8B-9CA71AA44E4D}">
      <dgm:prSet/>
      <dgm:spPr/>
      <dgm:t>
        <a:bodyPr/>
        <a:lstStyle/>
        <a:p>
          <a:endParaRPr lang="lt-LT"/>
        </a:p>
      </dgm:t>
    </dgm:pt>
    <dgm:pt modelId="{F336834C-FD76-45C4-A9D1-F5F939D94B8D}">
      <dgm:prSet phldrT="[Text]"/>
      <dgm:spPr/>
      <dgm:t>
        <a:bodyPr/>
        <a:lstStyle/>
        <a:p>
          <a:r>
            <a:rPr lang="lt-LT" dirty="0"/>
            <a:t>2. </a:t>
          </a:r>
        </a:p>
      </dgm:t>
    </dgm:pt>
    <dgm:pt modelId="{8D16E85D-0FCE-48AF-9E71-9B6D7173748B}" type="parTrans" cxnId="{55E2586C-7AED-4C1A-A96D-4C2736AAC922}">
      <dgm:prSet/>
      <dgm:spPr/>
      <dgm:t>
        <a:bodyPr/>
        <a:lstStyle/>
        <a:p>
          <a:endParaRPr lang="lt-LT"/>
        </a:p>
      </dgm:t>
    </dgm:pt>
    <dgm:pt modelId="{01732761-846D-4187-B534-A202176A56F7}" type="sibTrans" cxnId="{55E2586C-7AED-4C1A-A96D-4C2736AAC922}">
      <dgm:prSet/>
      <dgm:spPr/>
      <dgm:t>
        <a:bodyPr/>
        <a:lstStyle/>
        <a:p>
          <a:endParaRPr lang="lt-LT"/>
        </a:p>
      </dgm:t>
    </dgm:pt>
    <dgm:pt modelId="{F6D28F00-758F-4420-BF23-9ABF56D889C0}">
      <dgm:prSet phldrT="[Text]"/>
      <dgm:spPr/>
      <dgm:t>
        <a:bodyPr/>
        <a:lstStyle/>
        <a:p>
          <a:r>
            <a:rPr lang="lt-LT" dirty="0"/>
            <a:t>VVG vietos projektų pridėtinės vertės (kokybės) vertinimas</a:t>
          </a:r>
        </a:p>
      </dgm:t>
    </dgm:pt>
    <dgm:pt modelId="{67CE77EF-4FF0-4395-9F5E-7C312436027F}" type="parTrans" cxnId="{E1A956AB-E785-4A9E-971B-E96BD746F6B5}">
      <dgm:prSet/>
      <dgm:spPr/>
      <dgm:t>
        <a:bodyPr/>
        <a:lstStyle/>
        <a:p>
          <a:endParaRPr lang="lt-LT"/>
        </a:p>
      </dgm:t>
    </dgm:pt>
    <dgm:pt modelId="{D2786E3B-DFDA-4B9B-A748-48EB238B2B14}" type="sibTrans" cxnId="{E1A956AB-E785-4A9E-971B-E96BD746F6B5}">
      <dgm:prSet/>
      <dgm:spPr/>
      <dgm:t>
        <a:bodyPr/>
        <a:lstStyle/>
        <a:p>
          <a:endParaRPr lang="lt-LT"/>
        </a:p>
      </dgm:t>
    </dgm:pt>
    <dgm:pt modelId="{E9AE2B0E-3CD1-4CC9-A429-8FBCE95BA823}">
      <dgm:prSet phldrT="[Text]"/>
      <dgm:spPr/>
      <dgm:t>
        <a:bodyPr/>
        <a:lstStyle/>
        <a:p>
          <a:r>
            <a:rPr lang="lt-LT" dirty="0"/>
            <a:t>3.</a:t>
          </a:r>
        </a:p>
      </dgm:t>
    </dgm:pt>
    <dgm:pt modelId="{CAF4BC33-A10A-40E0-BB15-70C3CC667998}" type="parTrans" cxnId="{9EA06F2B-5719-4EF0-98FF-C62B61813D8E}">
      <dgm:prSet/>
      <dgm:spPr/>
      <dgm:t>
        <a:bodyPr/>
        <a:lstStyle/>
        <a:p>
          <a:endParaRPr lang="lt-LT"/>
        </a:p>
      </dgm:t>
    </dgm:pt>
    <dgm:pt modelId="{1CBC21AD-5209-4F3C-BDA9-DE05A0C4AB87}" type="sibTrans" cxnId="{9EA06F2B-5719-4EF0-98FF-C62B61813D8E}">
      <dgm:prSet/>
      <dgm:spPr/>
      <dgm:t>
        <a:bodyPr/>
        <a:lstStyle/>
        <a:p>
          <a:endParaRPr lang="lt-LT"/>
        </a:p>
      </dgm:t>
    </dgm:pt>
    <dgm:pt modelId="{C24DBE62-A419-4BEB-985D-7B61B26D9CFD}">
      <dgm:prSet phldrT="[Text]"/>
      <dgm:spPr/>
      <dgm:t>
        <a:bodyPr/>
        <a:lstStyle/>
        <a:p>
          <a:r>
            <a:rPr lang="lt-LT" dirty="0"/>
            <a:t>NMA  vietos projektų tinkamumo finansuoti vertinimas</a:t>
          </a:r>
        </a:p>
      </dgm:t>
    </dgm:pt>
    <dgm:pt modelId="{B07309B1-8DD8-4E2B-BB1D-3C9807DC0E72}" type="parTrans" cxnId="{4C41C286-AAA0-43A3-A80F-8555A944649B}">
      <dgm:prSet/>
      <dgm:spPr/>
      <dgm:t>
        <a:bodyPr/>
        <a:lstStyle/>
        <a:p>
          <a:endParaRPr lang="lt-LT"/>
        </a:p>
      </dgm:t>
    </dgm:pt>
    <dgm:pt modelId="{DB2902A3-06F7-4841-83F8-72944851E5EF}" type="sibTrans" cxnId="{4C41C286-AAA0-43A3-A80F-8555A944649B}">
      <dgm:prSet/>
      <dgm:spPr/>
      <dgm:t>
        <a:bodyPr/>
        <a:lstStyle/>
        <a:p>
          <a:endParaRPr lang="lt-LT"/>
        </a:p>
      </dgm:t>
    </dgm:pt>
    <dgm:pt modelId="{4B447338-C830-4167-ACB3-83B185E5279E}">
      <dgm:prSet phldrT="[Text]"/>
      <dgm:spPr/>
      <dgm:t>
        <a:bodyPr/>
        <a:lstStyle/>
        <a:p>
          <a:r>
            <a:rPr lang="lt-LT" dirty="0"/>
            <a:t>VVG preliminarus vietos projektų planuojamų išlaidų vertinimas</a:t>
          </a:r>
        </a:p>
      </dgm:t>
    </dgm:pt>
    <dgm:pt modelId="{8A2BFF19-7E6C-42C8-87D2-5B7348D8C5F6}" type="parTrans" cxnId="{D3624887-22F1-4C11-8CFC-808576983F23}">
      <dgm:prSet/>
      <dgm:spPr/>
      <dgm:t>
        <a:bodyPr/>
        <a:lstStyle/>
        <a:p>
          <a:endParaRPr lang="lt-LT"/>
        </a:p>
      </dgm:t>
    </dgm:pt>
    <dgm:pt modelId="{0F04C1D2-309B-4313-8F1A-FAF7A859AED7}" type="sibTrans" cxnId="{D3624887-22F1-4C11-8CFC-808576983F23}">
      <dgm:prSet/>
      <dgm:spPr/>
      <dgm:t>
        <a:bodyPr/>
        <a:lstStyle/>
        <a:p>
          <a:endParaRPr lang="lt-LT"/>
        </a:p>
      </dgm:t>
    </dgm:pt>
    <dgm:pt modelId="{5A03907C-8780-4031-80BB-61CC602A842B}">
      <dgm:prSet phldrT="[Text]"/>
      <dgm:spPr/>
      <dgm:t>
        <a:bodyPr/>
        <a:lstStyle/>
        <a:p>
          <a:r>
            <a:rPr lang="lt-LT" dirty="0"/>
            <a:t>VVG projektų atrankos posėdis</a:t>
          </a:r>
        </a:p>
      </dgm:t>
    </dgm:pt>
    <dgm:pt modelId="{8D91CB27-4942-4999-A0A0-822E10CF27C5}" type="parTrans" cxnId="{B992CD82-BD9B-450F-B727-9F4BE3588ED1}">
      <dgm:prSet/>
      <dgm:spPr/>
      <dgm:t>
        <a:bodyPr/>
        <a:lstStyle/>
        <a:p>
          <a:endParaRPr lang="lt-LT"/>
        </a:p>
      </dgm:t>
    </dgm:pt>
    <dgm:pt modelId="{38DF7315-CF1C-44DB-B74B-6906B8CF1F18}" type="sibTrans" cxnId="{B992CD82-BD9B-450F-B727-9F4BE3588ED1}">
      <dgm:prSet/>
      <dgm:spPr/>
      <dgm:t>
        <a:bodyPr/>
        <a:lstStyle/>
        <a:p>
          <a:endParaRPr lang="lt-LT"/>
        </a:p>
      </dgm:t>
    </dgm:pt>
    <dgm:pt modelId="{CF080354-A62F-4EDA-B47F-FE0D19A89C6C}">
      <dgm:prSet phldrT="[Text]"/>
      <dgm:spPr/>
      <dgm:t>
        <a:bodyPr/>
        <a:lstStyle/>
        <a:p>
          <a:r>
            <a:rPr lang="lt-LT" dirty="0"/>
            <a:t>NMA projektų atrankos posėdis</a:t>
          </a:r>
        </a:p>
      </dgm:t>
    </dgm:pt>
    <dgm:pt modelId="{00D3E477-F8AB-4ADD-8106-18E61C30D952}" type="parTrans" cxnId="{625CEFF6-B31D-494B-AACD-33A38AF020A8}">
      <dgm:prSet/>
      <dgm:spPr/>
      <dgm:t>
        <a:bodyPr/>
        <a:lstStyle/>
        <a:p>
          <a:endParaRPr lang="lt-LT"/>
        </a:p>
      </dgm:t>
    </dgm:pt>
    <dgm:pt modelId="{C5D33B97-8884-411C-BBA5-2E5F6A801AE8}" type="sibTrans" cxnId="{625CEFF6-B31D-494B-AACD-33A38AF020A8}">
      <dgm:prSet/>
      <dgm:spPr/>
      <dgm:t>
        <a:bodyPr/>
        <a:lstStyle/>
        <a:p>
          <a:endParaRPr lang="lt-LT"/>
        </a:p>
      </dgm:t>
    </dgm:pt>
    <dgm:pt modelId="{0CA0F18E-7CA8-4AF2-A2C0-F0A44538FDDE}" type="pres">
      <dgm:prSet presAssocID="{C8A419FC-CAC6-4341-8F28-698B07E83832}" presName="linearFlow" presStyleCnt="0">
        <dgm:presLayoutVars>
          <dgm:dir/>
          <dgm:animLvl val="lvl"/>
          <dgm:resizeHandles val="exact"/>
        </dgm:presLayoutVars>
      </dgm:prSet>
      <dgm:spPr/>
    </dgm:pt>
    <dgm:pt modelId="{BF9C98E0-C38F-4281-9A3E-DEC6D36DD223}" type="pres">
      <dgm:prSet presAssocID="{2AFD3368-20F3-4EFA-BD20-DE646993290F}" presName="composite" presStyleCnt="0"/>
      <dgm:spPr/>
    </dgm:pt>
    <dgm:pt modelId="{E5661052-EF6C-4246-96EC-91C3986809EE}" type="pres">
      <dgm:prSet presAssocID="{2AFD3368-20F3-4EFA-BD20-DE646993290F}" presName="parentText" presStyleLbl="alignNode1" presStyleIdx="0" presStyleCnt="3">
        <dgm:presLayoutVars>
          <dgm:chMax val="1"/>
          <dgm:bulletEnabled val="1"/>
        </dgm:presLayoutVars>
      </dgm:prSet>
      <dgm:spPr/>
    </dgm:pt>
    <dgm:pt modelId="{5F06C51B-5DF3-4E07-BE64-40042B500DDE}" type="pres">
      <dgm:prSet presAssocID="{2AFD3368-20F3-4EFA-BD20-DE646993290F}" presName="descendantText" presStyleLbl="alignAcc1" presStyleIdx="0" presStyleCnt="3" custScaleY="100000">
        <dgm:presLayoutVars>
          <dgm:bulletEnabled val="1"/>
        </dgm:presLayoutVars>
      </dgm:prSet>
      <dgm:spPr/>
    </dgm:pt>
    <dgm:pt modelId="{67B714B9-C09E-405D-A475-BBF6D9F21068}" type="pres">
      <dgm:prSet presAssocID="{38B40509-627B-479B-90F0-B044D4C02285}" presName="sp" presStyleCnt="0"/>
      <dgm:spPr/>
    </dgm:pt>
    <dgm:pt modelId="{244A47E0-9A0F-4792-A46F-A9BE9118E0F5}" type="pres">
      <dgm:prSet presAssocID="{F336834C-FD76-45C4-A9D1-F5F939D94B8D}" presName="composite" presStyleCnt="0"/>
      <dgm:spPr/>
    </dgm:pt>
    <dgm:pt modelId="{10026475-5191-4CA5-A91A-2417D50A185E}" type="pres">
      <dgm:prSet presAssocID="{F336834C-FD76-45C4-A9D1-F5F939D94B8D}" presName="parentText" presStyleLbl="alignNode1" presStyleIdx="1" presStyleCnt="3">
        <dgm:presLayoutVars>
          <dgm:chMax val="1"/>
          <dgm:bulletEnabled val="1"/>
        </dgm:presLayoutVars>
      </dgm:prSet>
      <dgm:spPr/>
    </dgm:pt>
    <dgm:pt modelId="{0E4D6FB0-2143-4052-BDC8-16D712285D44}" type="pres">
      <dgm:prSet presAssocID="{F336834C-FD76-45C4-A9D1-F5F939D94B8D}" presName="descendantText" presStyleLbl="alignAcc1" presStyleIdx="1" presStyleCnt="3" custAng="0">
        <dgm:presLayoutVars>
          <dgm:bulletEnabled val="1"/>
        </dgm:presLayoutVars>
      </dgm:prSet>
      <dgm:spPr/>
    </dgm:pt>
    <dgm:pt modelId="{BFD50420-8B6E-44C0-9694-FAB17B277B80}" type="pres">
      <dgm:prSet presAssocID="{01732761-846D-4187-B534-A202176A56F7}" presName="sp" presStyleCnt="0"/>
      <dgm:spPr/>
    </dgm:pt>
    <dgm:pt modelId="{7ADCD1FF-1993-49E2-AF92-4584CB3EEB07}" type="pres">
      <dgm:prSet presAssocID="{E9AE2B0E-3CD1-4CC9-A429-8FBCE95BA823}" presName="composite" presStyleCnt="0"/>
      <dgm:spPr/>
    </dgm:pt>
    <dgm:pt modelId="{F12362E7-5BA0-416D-872B-2ACF9E7A31CD}" type="pres">
      <dgm:prSet presAssocID="{E9AE2B0E-3CD1-4CC9-A429-8FBCE95BA823}" presName="parentText" presStyleLbl="alignNode1" presStyleIdx="2" presStyleCnt="3">
        <dgm:presLayoutVars>
          <dgm:chMax val="1"/>
          <dgm:bulletEnabled val="1"/>
        </dgm:presLayoutVars>
      </dgm:prSet>
      <dgm:spPr/>
    </dgm:pt>
    <dgm:pt modelId="{829C335B-C5B5-465B-9D92-2200869738FC}" type="pres">
      <dgm:prSet presAssocID="{E9AE2B0E-3CD1-4CC9-A429-8FBCE95BA823}" presName="descendantText" presStyleLbl="alignAcc1" presStyleIdx="2" presStyleCnt="3">
        <dgm:presLayoutVars>
          <dgm:bulletEnabled val="1"/>
        </dgm:presLayoutVars>
      </dgm:prSet>
      <dgm:spPr/>
    </dgm:pt>
  </dgm:ptLst>
  <dgm:cxnLst>
    <dgm:cxn modelId="{A0D8AE18-C486-4786-9F4A-79B919E32728}" type="presOf" srcId="{F6D28F00-758F-4420-BF23-9ABF56D889C0}" destId="{0E4D6FB0-2143-4052-BDC8-16D712285D44}" srcOrd="0" destOrd="0" presId="urn:microsoft.com/office/officeart/2005/8/layout/chevron2"/>
    <dgm:cxn modelId="{58DD5F1D-7310-48BC-A8F7-21D8DB699FF9}" type="presOf" srcId="{C24DBE62-A419-4BEB-985D-7B61B26D9CFD}" destId="{829C335B-C5B5-465B-9D92-2200869738FC}" srcOrd="0" destOrd="0" presId="urn:microsoft.com/office/officeart/2005/8/layout/chevron2"/>
    <dgm:cxn modelId="{FC413323-8107-4CEC-9207-F501C2560EF8}" type="presOf" srcId="{C8A419FC-CAC6-4341-8F28-698B07E83832}" destId="{0CA0F18E-7CA8-4AF2-A2C0-F0A44538FDDE}" srcOrd="0" destOrd="0" presId="urn:microsoft.com/office/officeart/2005/8/layout/chevron2"/>
    <dgm:cxn modelId="{D9E46B23-0A3A-418B-A5E0-7813005A2781}" type="presOf" srcId="{F336834C-FD76-45C4-A9D1-F5F939D94B8D}" destId="{10026475-5191-4CA5-A91A-2417D50A185E}" srcOrd="0" destOrd="0" presId="urn:microsoft.com/office/officeart/2005/8/layout/chevron2"/>
    <dgm:cxn modelId="{9EA06F2B-5719-4EF0-98FF-C62B61813D8E}" srcId="{C8A419FC-CAC6-4341-8F28-698B07E83832}" destId="{E9AE2B0E-3CD1-4CC9-A429-8FBCE95BA823}" srcOrd="2" destOrd="0" parTransId="{CAF4BC33-A10A-40E0-BB15-70C3CC667998}" sibTransId="{1CBC21AD-5209-4F3C-BDA9-DE05A0C4AB87}"/>
    <dgm:cxn modelId="{56B05A3C-2CEA-4B4F-B943-650A6D1C8EEE}" type="presOf" srcId="{E9AE2B0E-3CD1-4CC9-A429-8FBCE95BA823}" destId="{F12362E7-5BA0-416D-872B-2ACF9E7A31CD}" srcOrd="0" destOrd="0" presId="urn:microsoft.com/office/officeart/2005/8/layout/chevron2"/>
    <dgm:cxn modelId="{11B5595E-8C1E-4B90-94B9-C9EED3BD04E4}" type="presOf" srcId="{CF080354-A62F-4EDA-B47F-FE0D19A89C6C}" destId="{829C335B-C5B5-465B-9D92-2200869738FC}" srcOrd="0" destOrd="1" presId="urn:microsoft.com/office/officeart/2005/8/layout/chevron2"/>
    <dgm:cxn modelId="{6893AE61-097A-4C4C-8C8B-9CA71AA44E4D}" srcId="{2AFD3368-20F3-4EFA-BD20-DE646993290F}" destId="{D22AB052-77EE-4858-8C93-B9D39C7DDA4F}" srcOrd="0" destOrd="0" parTransId="{1871063E-B3A3-4F6F-BA76-4500B84E7BB6}" sibTransId="{B4337335-750A-40D8-B02A-E21233D2BC0B}"/>
    <dgm:cxn modelId="{374C6669-BC64-4827-9063-B52EA8A48B15}" type="presOf" srcId="{2AFD3368-20F3-4EFA-BD20-DE646993290F}" destId="{E5661052-EF6C-4246-96EC-91C3986809EE}" srcOrd="0" destOrd="0" presId="urn:microsoft.com/office/officeart/2005/8/layout/chevron2"/>
    <dgm:cxn modelId="{37687D6A-BF2D-44B3-9353-18A88D26A48A}" type="presOf" srcId="{5A03907C-8780-4031-80BB-61CC602A842B}" destId="{0E4D6FB0-2143-4052-BDC8-16D712285D44}" srcOrd="0" destOrd="2" presId="urn:microsoft.com/office/officeart/2005/8/layout/chevron2"/>
    <dgm:cxn modelId="{55E2586C-7AED-4C1A-A96D-4C2736AAC922}" srcId="{C8A419FC-CAC6-4341-8F28-698B07E83832}" destId="{F336834C-FD76-45C4-A9D1-F5F939D94B8D}" srcOrd="1" destOrd="0" parTransId="{8D16E85D-0FCE-48AF-9E71-9B6D7173748B}" sibTransId="{01732761-846D-4187-B534-A202176A56F7}"/>
    <dgm:cxn modelId="{B992CD82-BD9B-450F-B727-9F4BE3588ED1}" srcId="{F336834C-FD76-45C4-A9D1-F5F939D94B8D}" destId="{5A03907C-8780-4031-80BB-61CC602A842B}" srcOrd="2" destOrd="0" parTransId="{8D91CB27-4942-4999-A0A0-822E10CF27C5}" sibTransId="{38DF7315-CF1C-44DB-B74B-6906B8CF1F18}"/>
    <dgm:cxn modelId="{4C41C286-AAA0-43A3-A80F-8555A944649B}" srcId="{E9AE2B0E-3CD1-4CC9-A429-8FBCE95BA823}" destId="{C24DBE62-A419-4BEB-985D-7B61B26D9CFD}" srcOrd="0" destOrd="0" parTransId="{B07309B1-8DD8-4E2B-BB1D-3C9807DC0E72}" sibTransId="{DB2902A3-06F7-4841-83F8-72944851E5EF}"/>
    <dgm:cxn modelId="{D3624887-22F1-4C11-8CFC-808576983F23}" srcId="{F336834C-FD76-45C4-A9D1-F5F939D94B8D}" destId="{4B447338-C830-4167-ACB3-83B185E5279E}" srcOrd="1" destOrd="0" parTransId="{8A2BFF19-7E6C-42C8-87D2-5B7348D8C5F6}" sibTransId="{0F04C1D2-309B-4313-8F1A-FAF7A859AED7}"/>
    <dgm:cxn modelId="{E1A956AB-E785-4A9E-971B-E96BD746F6B5}" srcId="{F336834C-FD76-45C4-A9D1-F5F939D94B8D}" destId="{F6D28F00-758F-4420-BF23-9ABF56D889C0}" srcOrd="0" destOrd="0" parTransId="{67CE77EF-4FF0-4395-9F5E-7C312436027F}" sibTransId="{D2786E3B-DFDA-4B9B-A748-48EB238B2B14}"/>
    <dgm:cxn modelId="{407F74AD-7D8D-4715-BCF0-0910B3CBE978}" type="presOf" srcId="{4B447338-C830-4167-ACB3-83B185E5279E}" destId="{0E4D6FB0-2143-4052-BDC8-16D712285D44}" srcOrd="0" destOrd="1" presId="urn:microsoft.com/office/officeart/2005/8/layout/chevron2"/>
    <dgm:cxn modelId="{7EA6C3E1-7427-4E16-B4E8-F59421902466}" srcId="{C8A419FC-CAC6-4341-8F28-698B07E83832}" destId="{2AFD3368-20F3-4EFA-BD20-DE646993290F}" srcOrd="0" destOrd="0" parTransId="{F3E2A10C-EE09-4BD2-8EF3-2D7D74F417EB}" sibTransId="{38B40509-627B-479B-90F0-B044D4C02285}"/>
    <dgm:cxn modelId="{625CEFF6-B31D-494B-AACD-33A38AF020A8}" srcId="{E9AE2B0E-3CD1-4CC9-A429-8FBCE95BA823}" destId="{CF080354-A62F-4EDA-B47F-FE0D19A89C6C}" srcOrd="1" destOrd="0" parTransId="{00D3E477-F8AB-4ADD-8106-18E61C30D952}" sibTransId="{C5D33B97-8884-411C-BBA5-2E5F6A801AE8}"/>
    <dgm:cxn modelId="{51B1B6FA-BB25-4A4B-8711-8F22192A658D}" type="presOf" srcId="{D22AB052-77EE-4858-8C93-B9D39C7DDA4F}" destId="{5F06C51B-5DF3-4E07-BE64-40042B500DDE}" srcOrd="0" destOrd="0" presId="urn:microsoft.com/office/officeart/2005/8/layout/chevron2"/>
    <dgm:cxn modelId="{ADFB0B5A-4887-4B95-BA44-12C6A67AA5C5}" type="presParOf" srcId="{0CA0F18E-7CA8-4AF2-A2C0-F0A44538FDDE}" destId="{BF9C98E0-C38F-4281-9A3E-DEC6D36DD223}" srcOrd="0" destOrd="0" presId="urn:microsoft.com/office/officeart/2005/8/layout/chevron2"/>
    <dgm:cxn modelId="{25AB512E-EEDC-45FF-A1CF-B8F126BB2466}" type="presParOf" srcId="{BF9C98E0-C38F-4281-9A3E-DEC6D36DD223}" destId="{E5661052-EF6C-4246-96EC-91C3986809EE}" srcOrd="0" destOrd="0" presId="urn:microsoft.com/office/officeart/2005/8/layout/chevron2"/>
    <dgm:cxn modelId="{BFF0A865-68BC-4DFD-B11B-4E0A305FEBB3}" type="presParOf" srcId="{BF9C98E0-C38F-4281-9A3E-DEC6D36DD223}" destId="{5F06C51B-5DF3-4E07-BE64-40042B500DDE}" srcOrd="1" destOrd="0" presId="urn:microsoft.com/office/officeart/2005/8/layout/chevron2"/>
    <dgm:cxn modelId="{DB84FD26-50F3-46EE-8960-9229EF25A119}" type="presParOf" srcId="{0CA0F18E-7CA8-4AF2-A2C0-F0A44538FDDE}" destId="{67B714B9-C09E-405D-A475-BBF6D9F21068}" srcOrd="1" destOrd="0" presId="urn:microsoft.com/office/officeart/2005/8/layout/chevron2"/>
    <dgm:cxn modelId="{D0B6B629-1A58-4138-9B75-8AD3F2989B00}" type="presParOf" srcId="{0CA0F18E-7CA8-4AF2-A2C0-F0A44538FDDE}" destId="{244A47E0-9A0F-4792-A46F-A9BE9118E0F5}" srcOrd="2" destOrd="0" presId="urn:microsoft.com/office/officeart/2005/8/layout/chevron2"/>
    <dgm:cxn modelId="{907F39D9-D922-4242-BF85-E34D7C63C108}" type="presParOf" srcId="{244A47E0-9A0F-4792-A46F-A9BE9118E0F5}" destId="{10026475-5191-4CA5-A91A-2417D50A185E}" srcOrd="0" destOrd="0" presId="urn:microsoft.com/office/officeart/2005/8/layout/chevron2"/>
    <dgm:cxn modelId="{77FD6672-3B87-4963-99B0-5AAE8197F7C8}" type="presParOf" srcId="{244A47E0-9A0F-4792-A46F-A9BE9118E0F5}" destId="{0E4D6FB0-2143-4052-BDC8-16D712285D44}" srcOrd="1" destOrd="0" presId="urn:microsoft.com/office/officeart/2005/8/layout/chevron2"/>
    <dgm:cxn modelId="{0E7DE629-1D08-4791-B765-9EF5C6EA2C60}" type="presParOf" srcId="{0CA0F18E-7CA8-4AF2-A2C0-F0A44538FDDE}" destId="{BFD50420-8B6E-44C0-9694-FAB17B277B80}" srcOrd="3" destOrd="0" presId="urn:microsoft.com/office/officeart/2005/8/layout/chevron2"/>
    <dgm:cxn modelId="{3F743C5C-CFC6-4B5A-85F1-F936EEDC15EF}" type="presParOf" srcId="{0CA0F18E-7CA8-4AF2-A2C0-F0A44538FDDE}" destId="{7ADCD1FF-1993-49E2-AF92-4584CB3EEB07}" srcOrd="4" destOrd="0" presId="urn:microsoft.com/office/officeart/2005/8/layout/chevron2"/>
    <dgm:cxn modelId="{F5DCD950-DEA2-487D-B02A-2C584FA313B9}" type="presParOf" srcId="{7ADCD1FF-1993-49E2-AF92-4584CB3EEB07}" destId="{F12362E7-5BA0-416D-872B-2ACF9E7A31CD}" srcOrd="0" destOrd="0" presId="urn:microsoft.com/office/officeart/2005/8/layout/chevron2"/>
    <dgm:cxn modelId="{98329301-F8A7-4AA1-A690-6DBD0C99267A}" type="presParOf" srcId="{7ADCD1FF-1993-49E2-AF92-4584CB3EEB07}" destId="{829C335B-C5B5-465B-9D92-2200869738FC}" srcOrd="1" destOrd="0" presId="urn:microsoft.com/office/officeart/2005/8/layout/chevron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61052-EF6C-4246-96EC-91C3986809EE}">
      <dsp:nvSpPr>
        <dsp:cNvPr id="0" name=""/>
        <dsp:cNvSpPr/>
      </dsp:nvSpPr>
      <dsp:spPr>
        <a:xfrm rot="5400000">
          <a:off x="-230916" y="232575"/>
          <a:ext cx="1539446" cy="1077612"/>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lt-LT" sz="3100" kern="1200" dirty="0"/>
            <a:t>1.</a:t>
          </a:r>
        </a:p>
      </dsp:txBody>
      <dsp:txXfrm rot="-5400000">
        <a:off x="1" y="540464"/>
        <a:ext cx="1077612" cy="461834"/>
      </dsp:txXfrm>
    </dsp:sp>
    <dsp:sp modelId="{5F06C51B-5DF3-4E07-BE64-40042B500DDE}">
      <dsp:nvSpPr>
        <dsp:cNvPr id="0" name=""/>
        <dsp:cNvSpPr/>
      </dsp:nvSpPr>
      <dsp:spPr>
        <a:xfrm rot="5400000">
          <a:off x="3753248" y="-2673977"/>
          <a:ext cx="1000639" cy="6351911"/>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lt-LT" sz="1600" kern="1200" dirty="0"/>
            <a:t>Paraiška teikiama asmeniškai VVG</a:t>
          </a:r>
        </a:p>
      </dsp:txBody>
      <dsp:txXfrm rot="-5400000">
        <a:off x="1077613" y="50505"/>
        <a:ext cx="6303064" cy="902945"/>
      </dsp:txXfrm>
    </dsp:sp>
    <dsp:sp modelId="{10026475-5191-4CA5-A91A-2417D50A185E}">
      <dsp:nvSpPr>
        <dsp:cNvPr id="0" name=""/>
        <dsp:cNvSpPr/>
      </dsp:nvSpPr>
      <dsp:spPr>
        <a:xfrm rot="5400000">
          <a:off x="-230916" y="1577157"/>
          <a:ext cx="1539446" cy="1077612"/>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lt-LT" sz="3100" kern="1200" dirty="0"/>
            <a:t>2. </a:t>
          </a:r>
        </a:p>
      </dsp:txBody>
      <dsp:txXfrm rot="-5400000">
        <a:off x="1" y="1885046"/>
        <a:ext cx="1077612" cy="461834"/>
      </dsp:txXfrm>
    </dsp:sp>
    <dsp:sp modelId="{0E4D6FB0-2143-4052-BDC8-16D712285D44}">
      <dsp:nvSpPr>
        <dsp:cNvPr id="0" name=""/>
        <dsp:cNvSpPr/>
      </dsp:nvSpPr>
      <dsp:spPr>
        <a:xfrm rot="5400000">
          <a:off x="3753248" y="-1329395"/>
          <a:ext cx="1000639" cy="6351911"/>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lt-LT" sz="1600" kern="1200" dirty="0"/>
            <a:t>VVG vietos projektų pridėtinės vertės (kokybės) vertinimas</a:t>
          </a:r>
        </a:p>
        <a:p>
          <a:pPr marL="171450" lvl="1" indent="-171450" algn="l" defTabSz="711200">
            <a:lnSpc>
              <a:spcPct val="90000"/>
            </a:lnSpc>
            <a:spcBef>
              <a:spcPct val="0"/>
            </a:spcBef>
            <a:spcAft>
              <a:spcPct val="15000"/>
            </a:spcAft>
            <a:buChar char="•"/>
          </a:pPr>
          <a:r>
            <a:rPr lang="lt-LT" sz="1600" kern="1200" dirty="0"/>
            <a:t>VVG preliminarus vietos projektų planuojamų išlaidų vertinimas</a:t>
          </a:r>
        </a:p>
        <a:p>
          <a:pPr marL="171450" lvl="1" indent="-171450" algn="l" defTabSz="711200">
            <a:lnSpc>
              <a:spcPct val="90000"/>
            </a:lnSpc>
            <a:spcBef>
              <a:spcPct val="0"/>
            </a:spcBef>
            <a:spcAft>
              <a:spcPct val="15000"/>
            </a:spcAft>
            <a:buChar char="•"/>
          </a:pPr>
          <a:r>
            <a:rPr lang="lt-LT" sz="1600" kern="1200" dirty="0"/>
            <a:t>VVG projektų atrankos posėdis</a:t>
          </a:r>
        </a:p>
      </dsp:txBody>
      <dsp:txXfrm rot="-5400000">
        <a:off x="1077613" y="1395087"/>
        <a:ext cx="6303064" cy="902945"/>
      </dsp:txXfrm>
    </dsp:sp>
    <dsp:sp modelId="{F12362E7-5BA0-416D-872B-2ACF9E7A31CD}">
      <dsp:nvSpPr>
        <dsp:cNvPr id="0" name=""/>
        <dsp:cNvSpPr/>
      </dsp:nvSpPr>
      <dsp:spPr>
        <a:xfrm rot="5400000">
          <a:off x="-230916" y="2921739"/>
          <a:ext cx="1539446" cy="1077612"/>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lt-LT" sz="3100" kern="1200" dirty="0"/>
            <a:t>3.</a:t>
          </a:r>
        </a:p>
      </dsp:txBody>
      <dsp:txXfrm rot="-5400000">
        <a:off x="1" y="3229628"/>
        <a:ext cx="1077612" cy="461834"/>
      </dsp:txXfrm>
    </dsp:sp>
    <dsp:sp modelId="{829C335B-C5B5-465B-9D92-2200869738FC}">
      <dsp:nvSpPr>
        <dsp:cNvPr id="0" name=""/>
        <dsp:cNvSpPr/>
      </dsp:nvSpPr>
      <dsp:spPr>
        <a:xfrm rot="5400000">
          <a:off x="3753248" y="15186"/>
          <a:ext cx="1000639" cy="6351911"/>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lt-LT" sz="1600" kern="1200" dirty="0"/>
            <a:t>NMA  vietos projektų tinkamumo finansuoti vertinimas</a:t>
          </a:r>
        </a:p>
        <a:p>
          <a:pPr marL="171450" lvl="1" indent="-171450" algn="l" defTabSz="711200">
            <a:lnSpc>
              <a:spcPct val="90000"/>
            </a:lnSpc>
            <a:spcBef>
              <a:spcPct val="0"/>
            </a:spcBef>
            <a:spcAft>
              <a:spcPct val="15000"/>
            </a:spcAft>
            <a:buChar char="•"/>
          </a:pPr>
          <a:r>
            <a:rPr lang="lt-LT" sz="1600" kern="1200" dirty="0"/>
            <a:t>NMA projektų atrankos posėdis</a:t>
          </a:r>
        </a:p>
      </dsp:txBody>
      <dsp:txXfrm rot="-5400000">
        <a:off x="1077613" y="2739669"/>
        <a:ext cx="6303064" cy="90294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a:extLst>
              <a:ext uri="{FF2B5EF4-FFF2-40B4-BE49-F238E27FC236}">
                <a16:creationId xmlns:a16="http://schemas.microsoft.com/office/drawing/2014/main" id="{04F52AD8-6418-48BD-92C7-7D568D8337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a:extLst>
              <a:ext uri="{FF2B5EF4-FFF2-40B4-BE49-F238E27FC236}">
                <a16:creationId xmlns:a16="http://schemas.microsoft.com/office/drawing/2014/main" id="{9A8424EE-F11D-441A-B550-91A7B13461E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A457BC-9B75-4457-AB5B-F253A6088FE0}" type="datetimeFigureOut">
              <a:rPr lang="lt-LT" smtClean="0"/>
              <a:pPr/>
              <a:t>2017-11-22</a:t>
            </a:fld>
            <a:endParaRPr lang="lt-LT"/>
          </a:p>
        </p:txBody>
      </p:sp>
      <p:sp>
        <p:nvSpPr>
          <p:cNvPr id="4" name="Poraštės vietos rezervavimo ženklas 3">
            <a:extLst>
              <a:ext uri="{FF2B5EF4-FFF2-40B4-BE49-F238E27FC236}">
                <a16:creationId xmlns:a16="http://schemas.microsoft.com/office/drawing/2014/main" id="{CF9D44EA-E717-4E49-BD35-68CD36BE574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a:extLst>
              <a:ext uri="{FF2B5EF4-FFF2-40B4-BE49-F238E27FC236}">
                <a16:creationId xmlns:a16="http://schemas.microsoft.com/office/drawing/2014/main" id="{150793EB-1895-4620-8197-E90F44F5E3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2291458-8AE7-4F6B-81D8-16C39094F3BF}" type="slidenum">
              <a:rPr lang="lt-LT" smtClean="0"/>
              <a:pPr/>
              <a:t>‹#›</a:t>
            </a:fld>
            <a:endParaRPr lang="lt-LT"/>
          </a:p>
        </p:txBody>
      </p:sp>
    </p:spTree>
    <p:extLst>
      <p:ext uri="{BB962C8B-B14F-4D97-AF65-F5344CB8AC3E}">
        <p14:creationId xmlns:p14="http://schemas.microsoft.com/office/powerpoint/2010/main" val="241408498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lt-LT"/>
              <a:t>Spustelėję redag. ruoš. pavad. stilių</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198886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idx="1"/>
          </p:nvPr>
        </p:nvSpPr>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482600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lt-LT"/>
              <a:t>Spustelėję redag. ruoš. pavad. stilių</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341420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lt-LT"/>
              <a:t>Spustelėję redag. ruoš. pavad. stilių</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197362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lt-LT"/>
              <a:t>Spustelėję redag. ruoš. pavad. stilių</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516803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lt-LT"/>
              <a:t>Spustelėję redag. ruoš. pavad. stilių</a:t>
            </a:r>
            <a:endParaRPr lang="en-US" dirty="0"/>
          </a:p>
        </p:txBody>
      </p:sp>
      <p:sp>
        <p:nvSpPr>
          <p:cNvPr id="3" name="Date Placeholder 2"/>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1103975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3346729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lt-LT"/>
              <a:t>Spustelėję redag. ruoš. pavad. stilių</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Redaguoti šablono teksto stilius</a:t>
            </a:r>
          </a:p>
        </p:txBody>
      </p:sp>
      <p:sp>
        <p:nvSpPr>
          <p:cNvPr id="5" name="Date Placeholder 4"/>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219608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5" name="Date Placeholder 4"/>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2327165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lt-LT"/>
              <a:t>Spustelėję redag. ruoš. pavad. stilių</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1092751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lt-LT"/>
              <a:t>Spustelėję redag. ruoš. pavad. stilių</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Redaguoti šablono teksto stilius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807789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lt-LT"/>
              <a:t>Spustelėję redag. ruoš. pavad. stilių</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3725478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lt-LT"/>
              <a:t>Spustelėję redag. ruoš. pavad. stilių</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Redaguoti šablono teksto stilius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095890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lt-LT"/>
              <a:t>Spustelėję redag. ruoš. pavad. stilių</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Redaguoti šablono teksto stilius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770508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3856327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lt-LT"/>
              <a:t>Spustelėję redag. ruoš. pavad. stilių</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E2D0AF74-CD9E-4B47-B47D-63D55564B6C5}" type="datetimeFigureOut">
              <a:rPr lang="lt-LT" smtClean="0"/>
              <a:pPr/>
              <a:t>2017-11-22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405494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lt-LT"/>
              <a:t>Spustelėję redag. ruoš. pavad. stilių</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D0AF74-CD9E-4B47-B47D-63D55564B6C5}" type="datetimeFigureOut">
              <a:rPr lang="lt-LT" smtClean="0"/>
              <a:pPr/>
              <a:t>2017-11-22</a:t>
            </a:fld>
            <a:endParaRPr lang="lt-LT"/>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4D9B63C-748F-4B62-A6C1-F92B2F72CFA8}" type="slidenum">
              <a:rPr lang="lt-LT" smtClean="0"/>
              <a:pPr/>
              <a:t>‹#›</a:t>
            </a:fld>
            <a:endParaRPr lang="lt-LT"/>
          </a:p>
        </p:txBody>
      </p:sp>
    </p:spTree>
    <p:extLst>
      <p:ext uri="{BB962C8B-B14F-4D97-AF65-F5344CB8AC3E}">
        <p14:creationId xmlns:p14="http://schemas.microsoft.com/office/powerpoint/2010/main" val="38567620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png"/><Relationship Id="rId7" Type="http://schemas.openxmlformats.org/officeDocument/2006/relationships/diagramLayout" Target="../diagrams/layout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6.jpeg"/><Relationship Id="rId10" Type="http://schemas.microsoft.com/office/2007/relationships/diagramDrawing" Target="../diagrams/drawing1.xml"/><Relationship Id="rId4" Type="http://schemas.openxmlformats.org/officeDocument/2006/relationships/image" Target="../media/image5.jpeg"/><Relationship Id="rId9" Type="http://schemas.openxmlformats.org/officeDocument/2006/relationships/diagramColors" Target="../diagrams/colors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1"/>
          <p:cNvPicPr>
            <a:picLocks noChangeAspect="1" noChangeArrowheads="1"/>
          </p:cNvPicPr>
          <p:nvPr/>
        </p:nvPicPr>
        <p:blipFill>
          <a:blip r:embed="rId2"/>
          <a:srcRect/>
          <a:stretch>
            <a:fillRect/>
          </a:stretch>
        </p:blipFill>
        <p:spPr bwMode="auto">
          <a:xfrm>
            <a:off x="4357686" y="1000108"/>
            <a:ext cx="1038225" cy="1028700"/>
          </a:xfrm>
          <a:prstGeom prst="rect">
            <a:avLst/>
          </a:prstGeom>
          <a:noFill/>
        </p:spPr>
      </p:pic>
      <p:pic>
        <p:nvPicPr>
          <p:cNvPr id="2050" name="Picture 2" descr="Lietuvos LEADER logo RGB 900x1200px"/>
          <p:cNvPicPr>
            <a:picLocks noChangeAspect="1" noChangeArrowheads="1"/>
          </p:cNvPicPr>
          <p:nvPr/>
        </p:nvPicPr>
        <p:blipFill>
          <a:blip r:embed="rId3"/>
          <a:srcRect/>
          <a:stretch>
            <a:fillRect/>
          </a:stretch>
        </p:blipFill>
        <p:spPr bwMode="auto">
          <a:xfrm>
            <a:off x="5572132" y="1000108"/>
            <a:ext cx="928688" cy="1114426"/>
          </a:xfrm>
          <a:prstGeom prst="rect">
            <a:avLst/>
          </a:prstGeom>
          <a:noFill/>
        </p:spPr>
      </p:pic>
      <p:pic>
        <p:nvPicPr>
          <p:cNvPr id="2049" name="Picture 4" descr="SRVVG_logo.jpg"/>
          <p:cNvPicPr>
            <a:picLocks noChangeAspect="1" noChangeArrowheads="1"/>
          </p:cNvPicPr>
          <p:nvPr/>
        </p:nvPicPr>
        <p:blipFill>
          <a:blip r:embed="rId4"/>
          <a:srcRect/>
          <a:stretch>
            <a:fillRect/>
          </a:stretch>
        </p:blipFill>
        <p:spPr bwMode="auto">
          <a:xfrm>
            <a:off x="6651790" y="928670"/>
            <a:ext cx="1520200" cy="1143008"/>
          </a:xfrm>
          <a:prstGeom prst="rect">
            <a:avLst/>
          </a:prstGeom>
          <a:noFill/>
        </p:spPr>
      </p:pic>
      <p:pic>
        <p:nvPicPr>
          <p:cNvPr id="2052" name="Picture 3"/>
          <p:cNvPicPr>
            <a:picLocks noChangeAspect="1" noChangeArrowheads="1"/>
          </p:cNvPicPr>
          <p:nvPr/>
        </p:nvPicPr>
        <p:blipFill>
          <a:blip r:embed="rId5"/>
          <a:srcRect/>
          <a:stretch>
            <a:fillRect/>
          </a:stretch>
        </p:blipFill>
        <p:spPr bwMode="auto">
          <a:xfrm>
            <a:off x="1000100" y="857232"/>
            <a:ext cx="3097394" cy="1214446"/>
          </a:xfrm>
          <a:prstGeom prst="rect">
            <a:avLst/>
          </a:prstGeom>
          <a:noFill/>
        </p:spPr>
      </p:pic>
      <p:sp>
        <p:nvSpPr>
          <p:cNvPr id="10" name="TextBox 9"/>
          <p:cNvSpPr txBox="1"/>
          <p:nvPr/>
        </p:nvSpPr>
        <p:spPr>
          <a:xfrm>
            <a:off x="928662" y="2928934"/>
            <a:ext cx="7286676" cy="1569660"/>
          </a:xfrm>
          <a:prstGeom prst="rect">
            <a:avLst/>
          </a:prstGeom>
          <a:noFill/>
        </p:spPr>
        <p:txBody>
          <a:bodyPr wrap="square" rtlCol="0">
            <a:spAutoFit/>
          </a:bodyPr>
          <a:lstStyle/>
          <a:p>
            <a:pPr algn="ctr"/>
            <a:r>
              <a:rPr lang="lt-LT" sz="2400" b="1" dirty="0"/>
              <a:t>II KVETIMAS</a:t>
            </a:r>
          </a:p>
          <a:p>
            <a:pPr algn="ctr"/>
            <a:r>
              <a:rPr lang="lt-LT" sz="2400" b="1" dirty="0"/>
              <a:t>teikti vietos projektų paraiškas pagal </a:t>
            </a:r>
          </a:p>
          <a:p>
            <a:pPr algn="ctr"/>
            <a:r>
              <a:rPr lang="lt-LT" sz="2400" b="1" dirty="0"/>
              <a:t>ŠIAULIŲ RAJONO 2015 – 2023 M. </a:t>
            </a:r>
          </a:p>
          <a:p>
            <a:pPr algn="ctr"/>
            <a:r>
              <a:rPr lang="lt-LT" sz="2400" b="1" dirty="0"/>
              <a:t>VIETOS PLĖTROS STRATEGIJĄ</a:t>
            </a:r>
          </a:p>
        </p:txBody>
      </p:sp>
      <p:sp>
        <p:nvSpPr>
          <p:cNvPr id="11" name="TextBox 10"/>
          <p:cNvSpPr txBox="1"/>
          <p:nvPr/>
        </p:nvSpPr>
        <p:spPr>
          <a:xfrm>
            <a:off x="928662" y="4786322"/>
            <a:ext cx="7286676" cy="1323439"/>
          </a:xfrm>
          <a:prstGeom prst="rect">
            <a:avLst/>
          </a:prstGeom>
          <a:noFill/>
        </p:spPr>
        <p:txBody>
          <a:bodyPr wrap="square" rtlCol="0">
            <a:spAutoFit/>
          </a:bodyPr>
          <a:lstStyle/>
          <a:p>
            <a:pPr algn="ctr"/>
            <a:r>
              <a:rPr lang="lt-LT" sz="2200" dirty="0"/>
              <a:t>Kristina Burke – Žilinskienė</a:t>
            </a:r>
          </a:p>
          <a:p>
            <a:pPr algn="ctr"/>
            <a:r>
              <a:rPr lang="lt-LT" sz="2200" dirty="0"/>
              <a:t>Tel. 8 620 33959</a:t>
            </a:r>
          </a:p>
          <a:p>
            <a:pPr algn="ctr"/>
            <a:endParaRPr lang="lt-LT" dirty="0"/>
          </a:p>
          <a:p>
            <a:pPr algn="ctr"/>
            <a:r>
              <a:rPr lang="lt-LT" dirty="0"/>
              <a:t>2017 m. lapkričio 22 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7457" y="836712"/>
            <a:ext cx="8001056" cy="4154984"/>
          </a:xfrm>
          <a:prstGeom prst="rect">
            <a:avLst/>
          </a:prstGeom>
          <a:noFill/>
        </p:spPr>
        <p:txBody>
          <a:bodyPr wrap="square" rtlCol="0">
            <a:spAutoFit/>
          </a:bodyPr>
          <a:lstStyle/>
          <a:p>
            <a:pPr algn="ctr"/>
            <a:r>
              <a:rPr lang="lt-LT" sz="2400" b="1" dirty="0"/>
              <a:t>II kvietimas teikti vietos projektų paraiškas</a:t>
            </a:r>
          </a:p>
          <a:p>
            <a:pPr algn="ctr"/>
            <a:r>
              <a:rPr lang="lt-LT" sz="2400" b="1" dirty="0"/>
              <a:t>pagal Asociacijos „Šiaulių rajono vietos veiklos grupė“ teritorijos 2015 – 2023 m. vietos plėtros strategijos priemonės „Ūkio ir verslo plėtra“ veiklos sritį „Parama ne žemės ūkio verslui kaimo vietovėse plėtoti“</a:t>
            </a:r>
          </a:p>
          <a:p>
            <a:endParaRPr lang="lt-LT" sz="2400" dirty="0"/>
          </a:p>
          <a:p>
            <a:pPr algn="ctr"/>
            <a:r>
              <a:rPr lang="lt-LT" sz="2400" dirty="0"/>
              <a:t>Vietos projektų paraiškų rinkimo pradžia:</a:t>
            </a:r>
          </a:p>
          <a:p>
            <a:pPr algn="ctr"/>
            <a:r>
              <a:rPr lang="lt-LT" sz="2400" dirty="0"/>
              <a:t>2017 m. lapkričio 20 d. 8.00 val.</a:t>
            </a:r>
          </a:p>
          <a:p>
            <a:pPr algn="ctr"/>
            <a:endParaRPr lang="lt-LT" sz="2400" dirty="0"/>
          </a:p>
          <a:p>
            <a:pPr algn="ctr"/>
            <a:r>
              <a:rPr lang="lt-LT" sz="2400" dirty="0"/>
              <a:t>Vietos projektų paraiškų rinkimo pabaiga:</a:t>
            </a:r>
          </a:p>
          <a:p>
            <a:pPr algn="ctr"/>
            <a:r>
              <a:rPr lang="lt-LT" sz="2400" dirty="0"/>
              <a:t>2018 m. sausio 11 d. 17.00 val.</a:t>
            </a:r>
          </a:p>
        </p:txBody>
      </p:sp>
      <p:pic>
        <p:nvPicPr>
          <p:cNvPr id="7" name="Picture 2">
            <a:extLst>
              <a:ext uri="{FF2B5EF4-FFF2-40B4-BE49-F238E27FC236}">
                <a16:creationId xmlns:a16="http://schemas.microsoft.com/office/drawing/2014/main" id="{2B4AADD9-D540-46BB-B9EF-12B1E3A9C3E1}"/>
              </a:ext>
            </a:extLst>
          </p:cNvPr>
          <p:cNvPicPr>
            <a:picLocks noChangeAspect="1" noChangeArrowheads="1"/>
          </p:cNvPicPr>
          <p:nvPr/>
        </p:nvPicPr>
        <p:blipFill>
          <a:blip r:embed="rId2" cstate="print"/>
          <a:srcRect/>
          <a:stretch>
            <a:fillRect/>
          </a:stretch>
        </p:blipFill>
        <p:spPr bwMode="auto">
          <a:xfrm>
            <a:off x="560893" y="5736974"/>
            <a:ext cx="2088232" cy="818767"/>
          </a:xfrm>
          <a:prstGeom prst="rect">
            <a:avLst/>
          </a:prstGeom>
          <a:noFill/>
          <a:ln w="9525">
            <a:noFill/>
            <a:miter lim="800000"/>
            <a:headEnd/>
            <a:tailEnd/>
          </a:ln>
        </p:spPr>
      </p:pic>
      <p:pic>
        <p:nvPicPr>
          <p:cNvPr id="8" name="Picture 1">
            <a:extLst>
              <a:ext uri="{FF2B5EF4-FFF2-40B4-BE49-F238E27FC236}">
                <a16:creationId xmlns:a16="http://schemas.microsoft.com/office/drawing/2014/main" id="{E840F7AF-76EC-44AA-BC08-1FADF4A807F4}"/>
              </a:ext>
            </a:extLst>
          </p:cNvPr>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9" name="Picture 2">
            <a:extLst>
              <a:ext uri="{FF2B5EF4-FFF2-40B4-BE49-F238E27FC236}">
                <a16:creationId xmlns:a16="http://schemas.microsoft.com/office/drawing/2014/main" id="{C45E4E0E-CB98-4305-839F-2D357A284A9E}"/>
              </a:ext>
            </a:extLst>
          </p:cNvPr>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10" name="Picture 6" descr="SRVVG_logo">
            <a:extLst>
              <a:ext uri="{FF2B5EF4-FFF2-40B4-BE49-F238E27FC236}">
                <a16:creationId xmlns:a16="http://schemas.microsoft.com/office/drawing/2014/main" id="{FDB20EF8-0ED6-4A58-A4FA-06EAE71DC45C}"/>
              </a:ext>
            </a:extLst>
          </p:cNvPr>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33F1E74-A062-4F42-BD4C-A49340E16A83}"/>
              </a:ext>
            </a:extLst>
          </p:cNvPr>
          <p:cNvSpPr>
            <a:spLocks noGrp="1"/>
          </p:cNvSpPr>
          <p:nvPr>
            <p:ph type="title"/>
          </p:nvPr>
        </p:nvSpPr>
        <p:spPr>
          <a:xfrm>
            <a:off x="467544" y="476672"/>
            <a:ext cx="6842721" cy="936104"/>
          </a:xfrm>
        </p:spPr>
        <p:txBody>
          <a:bodyPr>
            <a:normAutofit fontScale="90000"/>
          </a:bodyPr>
          <a:lstStyle/>
          <a:p>
            <a:r>
              <a:rPr lang="lt-LT" sz="2800" b="1" dirty="0"/>
              <a:t>DOKUMENTAI, REGLAMENTUOJANTYS VIETOS PROJEKTŲ RENGIMĄ IR ĮGYVENDINIMĄ</a:t>
            </a:r>
          </a:p>
        </p:txBody>
      </p:sp>
      <p:sp>
        <p:nvSpPr>
          <p:cNvPr id="3" name="Turinio vietos rezervavimo ženklas 2">
            <a:extLst>
              <a:ext uri="{FF2B5EF4-FFF2-40B4-BE49-F238E27FC236}">
                <a16:creationId xmlns:a16="http://schemas.microsoft.com/office/drawing/2014/main" id="{BE1C6648-7DE1-47CF-92A6-9C14AAC336B9}"/>
              </a:ext>
            </a:extLst>
          </p:cNvPr>
          <p:cNvSpPr>
            <a:spLocks noGrp="1"/>
          </p:cNvSpPr>
          <p:nvPr>
            <p:ph idx="1"/>
          </p:nvPr>
        </p:nvSpPr>
        <p:spPr>
          <a:xfrm>
            <a:off x="560892" y="1592227"/>
            <a:ext cx="7035444" cy="4107663"/>
          </a:xfrm>
        </p:spPr>
        <p:txBody>
          <a:bodyPr>
            <a:normAutofit/>
          </a:bodyPr>
          <a:lstStyle/>
          <a:p>
            <a:r>
              <a:rPr lang="lt-LT" sz="2600" dirty="0"/>
              <a:t>Vietos projektų finansavimo sąlygų aprašas (</a:t>
            </a:r>
            <a:r>
              <a:rPr lang="lt-LT" sz="2600" dirty="0" err="1"/>
              <a:t>patv</a:t>
            </a:r>
            <a:r>
              <a:rPr lang="lt-LT" sz="2600" dirty="0"/>
              <a:t>. Šiaulių r. VVG valdybos 2017-11-16 posėdžio protokolu Nr. 13) (FSA)</a:t>
            </a:r>
          </a:p>
          <a:p>
            <a:r>
              <a:rPr lang="lt-LT" sz="2600" dirty="0"/>
              <a:t>Vietos projektų, įgyvendinamų bendruomenių inicijuotos vietos plėtros būdu, administravimo taisyklės (</a:t>
            </a:r>
            <a:r>
              <a:rPr lang="lt-LT" sz="2600" dirty="0" err="1"/>
              <a:t>patv</a:t>
            </a:r>
            <a:r>
              <a:rPr lang="lt-LT" sz="2600" dirty="0"/>
              <a:t>. LR Žemės ūkio ministro 2016-09-21 įsakymu Nr. 3D-544)</a:t>
            </a:r>
          </a:p>
        </p:txBody>
      </p:sp>
      <p:pic>
        <p:nvPicPr>
          <p:cNvPr id="4" name="Picture 2">
            <a:extLst>
              <a:ext uri="{FF2B5EF4-FFF2-40B4-BE49-F238E27FC236}">
                <a16:creationId xmlns:a16="http://schemas.microsoft.com/office/drawing/2014/main" id="{785A32E6-9762-4810-A718-3D3EA6FE68C5}"/>
              </a:ext>
            </a:extLst>
          </p:cNvPr>
          <p:cNvPicPr>
            <a:picLocks noChangeAspect="1" noChangeArrowheads="1"/>
          </p:cNvPicPr>
          <p:nvPr/>
        </p:nvPicPr>
        <p:blipFill>
          <a:blip r:embed="rId2" cstate="print"/>
          <a:srcRect/>
          <a:stretch>
            <a:fillRect/>
          </a:stretch>
        </p:blipFill>
        <p:spPr bwMode="auto">
          <a:xfrm>
            <a:off x="560893" y="5736974"/>
            <a:ext cx="2088232" cy="818767"/>
          </a:xfrm>
          <a:prstGeom prst="rect">
            <a:avLst/>
          </a:prstGeom>
          <a:noFill/>
          <a:ln w="9525">
            <a:noFill/>
            <a:miter lim="800000"/>
            <a:headEnd/>
            <a:tailEnd/>
          </a:ln>
        </p:spPr>
      </p:pic>
      <p:pic>
        <p:nvPicPr>
          <p:cNvPr id="5" name="Picture 1">
            <a:extLst>
              <a:ext uri="{FF2B5EF4-FFF2-40B4-BE49-F238E27FC236}">
                <a16:creationId xmlns:a16="http://schemas.microsoft.com/office/drawing/2014/main" id="{7F23EA26-F7CB-4BE3-B5AF-035FCAE7ECC6}"/>
              </a:ext>
            </a:extLst>
          </p:cNvPr>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6" name="Picture 2">
            <a:extLst>
              <a:ext uri="{FF2B5EF4-FFF2-40B4-BE49-F238E27FC236}">
                <a16:creationId xmlns:a16="http://schemas.microsoft.com/office/drawing/2014/main" id="{8449DBB0-C27A-48A6-9653-DB86CD3A166B}"/>
              </a:ext>
            </a:extLst>
          </p:cNvPr>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7" name="Picture 6" descr="SRVVG_logo">
            <a:extLst>
              <a:ext uri="{FF2B5EF4-FFF2-40B4-BE49-F238E27FC236}">
                <a16:creationId xmlns:a16="http://schemas.microsoft.com/office/drawing/2014/main" id="{1CC1B7D6-8FDB-415E-9217-4DD305538E05}"/>
              </a:ext>
            </a:extLst>
          </p:cNvPr>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Tree>
    <p:extLst>
      <p:ext uri="{BB962C8B-B14F-4D97-AF65-F5344CB8AC3E}">
        <p14:creationId xmlns:p14="http://schemas.microsoft.com/office/powerpoint/2010/main" val="4118476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4875AF-8623-4785-8455-A1B0A67D8DBC}"/>
              </a:ext>
            </a:extLst>
          </p:cNvPr>
          <p:cNvPicPr>
            <a:picLocks noChangeAspect="1" noChangeArrowheads="1"/>
          </p:cNvPicPr>
          <p:nvPr/>
        </p:nvPicPr>
        <p:blipFill>
          <a:blip r:embed="rId2" cstate="print"/>
          <a:srcRect/>
          <a:stretch>
            <a:fillRect/>
          </a:stretch>
        </p:blipFill>
        <p:spPr bwMode="auto">
          <a:xfrm>
            <a:off x="560893" y="5736974"/>
            <a:ext cx="2088232" cy="818767"/>
          </a:xfrm>
          <a:prstGeom prst="rect">
            <a:avLst/>
          </a:prstGeom>
          <a:noFill/>
          <a:ln w="9525">
            <a:noFill/>
            <a:miter lim="800000"/>
            <a:headEnd/>
            <a:tailEnd/>
          </a:ln>
        </p:spPr>
      </p:pic>
      <p:pic>
        <p:nvPicPr>
          <p:cNvPr id="4" name="Picture 1">
            <a:extLst>
              <a:ext uri="{FF2B5EF4-FFF2-40B4-BE49-F238E27FC236}">
                <a16:creationId xmlns:a16="http://schemas.microsoft.com/office/drawing/2014/main" id="{1540DDCD-2D37-4DD2-B667-EDE4C81F22FA}"/>
              </a:ext>
            </a:extLst>
          </p:cNvPr>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5" name="Picture 2">
            <a:extLst>
              <a:ext uri="{FF2B5EF4-FFF2-40B4-BE49-F238E27FC236}">
                <a16:creationId xmlns:a16="http://schemas.microsoft.com/office/drawing/2014/main" id="{5EF5369D-FDBD-41C8-9928-C409F1C0DB29}"/>
              </a:ext>
            </a:extLst>
          </p:cNvPr>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6" name="Picture 6" descr="SRVVG_logo">
            <a:extLst>
              <a:ext uri="{FF2B5EF4-FFF2-40B4-BE49-F238E27FC236}">
                <a16:creationId xmlns:a16="http://schemas.microsoft.com/office/drawing/2014/main" id="{B0F72DD3-0790-4579-A020-39C03CF9C6C0}"/>
              </a:ext>
            </a:extLst>
          </p:cNvPr>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8" name="Turinio vietos rezervavimo ženklas 2">
            <a:extLst>
              <a:ext uri="{FF2B5EF4-FFF2-40B4-BE49-F238E27FC236}">
                <a16:creationId xmlns:a16="http://schemas.microsoft.com/office/drawing/2014/main" id="{EDFAC98D-7589-4877-8FDC-ECC8F0BE8E78}"/>
              </a:ext>
            </a:extLst>
          </p:cNvPr>
          <p:cNvSpPr txBox="1">
            <a:spLocks/>
          </p:cNvSpPr>
          <p:nvPr/>
        </p:nvSpPr>
        <p:spPr>
          <a:xfrm>
            <a:off x="478214" y="692696"/>
            <a:ext cx="7622178" cy="5007194"/>
          </a:xfrm>
          <a:prstGeom prst="rect">
            <a:avLst/>
          </a:prstGeom>
        </p:spPr>
        <p:txBody>
          <a:bodyPr>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lt-LT" sz="2800" dirty="0"/>
              <a:t>Bendra kvietimo suma 506 371,00 Eur (70 proc. VPS eilutės lėšų)</a:t>
            </a:r>
          </a:p>
          <a:p>
            <a:endParaRPr lang="lt-LT" sz="2800" dirty="0"/>
          </a:p>
          <a:p>
            <a:r>
              <a:rPr lang="lt-LT" sz="2800" dirty="0"/>
              <a:t>Didžiausia paramos suma 75 000,00 Eur</a:t>
            </a:r>
          </a:p>
          <a:p>
            <a:endParaRPr lang="lt-LT" sz="2800" dirty="0"/>
          </a:p>
          <a:p>
            <a:r>
              <a:rPr lang="lt-LT" sz="2800" dirty="0"/>
              <a:t>Projekto įgyvendinimo laikotarpis iki 36 mėn. nuo projekto vykdymo sutarties pasirašymo</a:t>
            </a:r>
          </a:p>
          <a:p>
            <a:endParaRPr lang="lt-LT" sz="2800" dirty="0"/>
          </a:p>
          <a:p>
            <a:r>
              <a:rPr lang="lt-LT" sz="2800" dirty="0"/>
              <a:t>Paramos intensyvumas iki 50 proc. ir iki 70 proc.</a:t>
            </a:r>
          </a:p>
          <a:p>
            <a:endParaRPr lang="lt-LT" sz="2800" dirty="0"/>
          </a:p>
          <a:p>
            <a:r>
              <a:rPr lang="lt-LT" sz="2800" dirty="0"/>
              <a:t>Paraiška teikiama asmeniškai</a:t>
            </a:r>
          </a:p>
        </p:txBody>
      </p:sp>
    </p:spTree>
    <p:extLst>
      <p:ext uri="{BB962C8B-B14F-4D97-AF65-F5344CB8AC3E}">
        <p14:creationId xmlns:p14="http://schemas.microsoft.com/office/powerpoint/2010/main" val="3782421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357158" y="428604"/>
            <a:ext cx="6993069" cy="1176326"/>
          </a:xfrm>
        </p:spPr>
        <p:txBody>
          <a:bodyPr>
            <a:normAutofit fontScale="90000"/>
          </a:bodyPr>
          <a:lstStyle/>
          <a:p>
            <a:r>
              <a:rPr lang="lt-LT" b="1" dirty="0"/>
              <a:t>TINKAMUMO SĄLYGOS </a:t>
            </a:r>
            <a:br>
              <a:rPr lang="lt-LT" b="1" dirty="0"/>
            </a:br>
            <a:r>
              <a:rPr lang="lt-LT" b="1" dirty="0"/>
              <a:t>PAREIŠKĖJUI (1)</a:t>
            </a:r>
            <a:endParaRPr lang="lt-LT" dirty="0"/>
          </a:p>
        </p:txBody>
      </p:sp>
      <p:sp>
        <p:nvSpPr>
          <p:cNvPr id="9" name="Turinio vietos rezervavimo ženklas 8"/>
          <p:cNvSpPr>
            <a:spLocks noGrp="1"/>
          </p:cNvSpPr>
          <p:nvPr>
            <p:ph idx="1"/>
          </p:nvPr>
        </p:nvSpPr>
        <p:spPr>
          <a:xfrm>
            <a:off x="500034" y="1571612"/>
            <a:ext cx="8136904" cy="4392487"/>
          </a:xfrm>
        </p:spPr>
        <p:txBody>
          <a:bodyPr>
            <a:noAutofit/>
          </a:bodyPr>
          <a:lstStyle/>
          <a:p>
            <a:r>
              <a:rPr lang="lt-LT" sz="2000" dirty="0"/>
              <a:t>Pareiškėjai – fiziniai ir juridiniai asmenys: ūkininkas ar kitas fizinis asmuo, labai maža įmonė, maža įmonė.</a:t>
            </a:r>
          </a:p>
          <a:p>
            <a:r>
              <a:rPr lang="lt-LT" sz="2000" dirty="0"/>
              <a:t>Registruotas ar deklaravęs gyvenamąją vietą</a:t>
            </a:r>
          </a:p>
          <a:p>
            <a:r>
              <a:rPr lang="lt-LT" sz="2000" dirty="0"/>
              <a:t>Neskolingas VMI ir Sodrai</a:t>
            </a:r>
          </a:p>
          <a:p>
            <a:r>
              <a:rPr lang="lt-LT" sz="2000" dirty="0"/>
              <a:t>Nebūti padarius pažeidimo, susijusio su parama (per paskutinius vienerius metus)</a:t>
            </a:r>
          </a:p>
          <a:p>
            <a:r>
              <a:rPr lang="lt-LT" sz="2000" dirty="0"/>
              <a:t>Veikti sąžiningai, neturėti finansinių sunkumų</a:t>
            </a:r>
          </a:p>
          <a:p>
            <a:r>
              <a:rPr lang="lt-LT" sz="2000" dirty="0"/>
              <a:t>Būti ne jaunesniu nei 18 metų</a:t>
            </a:r>
          </a:p>
        </p:txBody>
      </p:sp>
    </p:spTree>
    <p:extLst>
      <p:ext uri="{BB962C8B-B14F-4D97-AF65-F5344CB8AC3E}">
        <p14:creationId xmlns:p14="http://schemas.microsoft.com/office/powerpoint/2010/main" val="4066912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fontScale="90000"/>
          </a:bodyPr>
          <a:lstStyle/>
          <a:p>
            <a:r>
              <a:rPr lang="lt-LT" b="1" dirty="0"/>
              <a:t>TINKAMUMO SĄLYGOS </a:t>
            </a:r>
            <a:br>
              <a:rPr lang="lt-LT" b="1" dirty="0"/>
            </a:br>
            <a:r>
              <a:rPr lang="lt-LT" b="1" dirty="0"/>
              <a:t>PAREIŠKĖJUI (2)</a:t>
            </a:r>
            <a:endParaRPr lang="lt-LT" dirty="0"/>
          </a:p>
        </p:txBody>
      </p:sp>
      <p:sp>
        <p:nvSpPr>
          <p:cNvPr id="9" name="Turinio vietos rezervavimo ženklas 8"/>
          <p:cNvSpPr>
            <a:spLocks noGrp="1"/>
          </p:cNvSpPr>
          <p:nvPr>
            <p:ph idx="1"/>
          </p:nvPr>
        </p:nvSpPr>
        <p:spPr>
          <a:xfrm>
            <a:off x="539552" y="1750152"/>
            <a:ext cx="8136904" cy="4392487"/>
          </a:xfrm>
        </p:spPr>
        <p:txBody>
          <a:bodyPr>
            <a:noAutofit/>
          </a:bodyPr>
          <a:lstStyle/>
          <a:p>
            <a:r>
              <a:rPr lang="lt-LT" sz="2000" dirty="0"/>
              <a:t>Pareiškėjas juridinis ar fizinis asmuo, kuris nuo paraiškos pateikimo iki paramos sutarties pasirašymo turi atitikti labai mažos arba mažos įmonės reikalavimus, nurodytus Smulkiojo ir vidutinio verslo plėtros įstatyme ir Rekomendacijoje Nr. 2003/361/EB</a:t>
            </a:r>
          </a:p>
          <a:p>
            <a:r>
              <a:rPr lang="lt-LT" sz="2000" dirty="0"/>
              <a:t>Pareiškėjas vykdo ūkinę komercinę veiklą ir gauna iš šios veiklos pajamas (fizinis asmuo ne mažiau kaip 12 MMA, juridinis asmuo ne mažiau 12 VDU ataskaitiniais metais)</a:t>
            </a:r>
          </a:p>
          <a:p>
            <a:r>
              <a:rPr lang="lt-LT" sz="2000" dirty="0"/>
              <a:t>Pareiškėjas tvarko buhalterinę apskaitą ir sudaro finansines ataskaitas.</a:t>
            </a:r>
          </a:p>
        </p:txBody>
      </p:sp>
    </p:spTree>
    <p:extLst>
      <p:ext uri="{BB962C8B-B14F-4D97-AF65-F5344CB8AC3E}">
        <p14:creationId xmlns:p14="http://schemas.microsoft.com/office/powerpoint/2010/main" val="1402332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571472" y="357166"/>
            <a:ext cx="6993069" cy="1176326"/>
          </a:xfrm>
        </p:spPr>
        <p:txBody>
          <a:bodyPr>
            <a:normAutofit fontScale="90000"/>
          </a:bodyPr>
          <a:lstStyle/>
          <a:p>
            <a:r>
              <a:rPr lang="lt-LT" b="1" dirty="0"/>
              <a:t>TINKAMUMO SĄLYGOS VIETOS PROJEKTUI (1)</a:t>
            </a:r>
            <a:endParaRPr lang="lt-LT" dirty="0"/>
          </a:p>
        </p:txBody>
      </p:sp>
      <p:sp>
        <p:nvSpPr>
          <p:cNvPr id="9" name="Turinio vietos rezervavimo ženklas 8"/>
          <p:cNvSpPr>
            <a:spLocks noGrp="1"/>
          </p:cNvSpPr>
          <p:nvPr>
            <p:ph idx="1"/>
          </p:nvPr>
        </p:nvSpPr>
        <p:spPr>
          <a:xfrm>
            <a:off x="506432" y="1527919"/>
            <a:ext cx="8351848" cy="2115395"/>
          </a:xfrm>
        </p:spPr>
        <p:txBody>
          <a:bodyPr>
            <a:noAutofit/>
          </a:bodyPr>
          <a:lstStyle/>
          <a:p>
            <a:r>
              <a:rPr lang="lt-LT" sz="2000" dirty="0"/>
              <a:t>Parengtas pagal nustatytą paraiškos formą</a:t>
            </a:r>
          </a:p>
          <a:p>
            <a:r>
              <a:rPr lang="lt-LT" sz="2000" dirty="0"/>
              <a:t>Atitikti VPS priemonės tikslus</a:t>
            </a:r>
          </a:p>
          <a:p>
            <a:r>
              <a:rPr lang="lt-LT" sz="2000" dirty="0"/>
              <a:t>Įgyvendinamas VVG teritorijoje</a:t>
            </a:r>
          </a:p>
          <a:p>
            <a:r>
              <a:rPr lang="lt-LT" sz="2000" dirty="0"/>
              <a:t>Pateiktas verslo planas, kuriame atitiktis gyvybingumo kriterijams</a:t>
            </a:r>
          </a:p>
          <a:p>
            <a:r>
              <a:rPr lang="lt-LT" sz="2000" dirty="0"/>
              <a:t>Pateiktas techninis projektas arba projektiniai pasiūlymai, kai numatoma statybos (statyba, rekontravimas, kapitalinis remontas ar infrastruktūros  rengimo, atnaujinimo darbai)</a:t>
            </a:r>
          </a:p>
          <a:p>
            <a:r>
              <a:rPr lang="lt-LT" sz="2000" dirty="0"/>
              <a:t>Kai numatomos investicijos į nekilnojamąjį turtą, šis turi nuosavybės teise būti valdomas pareiškėjo arba 10-iai metų perimta disponavimo šiuo turtu teisė (statybos atveju tik nuosavybė)</a:t>
            </a:r>
          </a:p>
        </p:txBody>
      </p:sp>
    </p:spTree>
    <p:extLst>
      <p:ext uri="{BB962C8B-B14F-4D97-AF65-F5344CB8AC3E}">
        <p14:creationId xmlns:p14="http://schemas.microsoft.com/office/powerpoint/2010/main" val="3961044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500034" y="285728"/>
            <a:ext cx="6993069" cy="1176326"/>
          </a:xfrm>
        </p:spPr>
        <p:txBody>
          <a:bodyPr>
            <a:normAutofit fontScale="90000"/>
          </a:bodyPr>
          <a:lstStyle/>
          <a:p>
            <a:r>
              <a:rPr lang="lt-LT" b="1" dirty="0"/>
              <a:t>TINKAMUMO SĄLYGOS VIETOS PROJEKTUI (2)</a:t>
            </a:r>
            <a:endParaRPr lang="lt-LT" dirty="0"/>
          </a:p>
        </p:txBody>
      </p:sp>
      <p:sp>
        <p:nvSpPr>
          <p:cNvPr id="9" name="Turinio vietos rezervavimo ženklas 8"/>
          <p:cNvSpPr>
            <a:spLocks noGrp="1"/>
          </p:cNvSpPr>
          <p:nvPr>
            <p:ph idx="1"/>
          </p:nvPr>
        </p:nvSpPr>
        <p:spPr>
          <a:xfrm>
            <a:off x="428596" y="1357298"/>
            <a:ext cx="7851782" cy="2219138"/>
          </a:xfrm>
        </p:spPr>
        <p:txBody>
          <a:bodyPr>
            <a:noAutofit/>
          </a:bodyPr>
          <a:lstStyle/>
          <a:p>
            <a:r>
              <a:rPr lang="lt-LT" sz="2000" dirty="0"/>
              <a:t>Jei numatoma vykdyti veikla licencijuojama arba jai reikia leidimo, tai jis turi būti pateiktas su galutiniu mokėjimo prašymu</a:t>
            </a:r>
          </a:p>
          <a:p>
            <a:r>
              <a:rPr lang="lt-LT" sz="2000" dirty="0"/>
              <a:t>Projekto veikla nepatenka į neremiamų veiklų sąrašą</a:t>
            </a:r>
          </a:p>
          <a:p>
            <a:r>
              <a:rPr lang="lt-LT" sz="2000" dirty="0"/>
              <a:t>Parama teikiama ekonominei veiklai plėtoti, o ne verslo pradžiai</a:t>
            </a:r>
          </a:p>
          <a:p>
            <a:r>
              <a:rPr lang="lt-LT" sz="2000" dirty="0"/>
              <a:t>Pareiškėjas dirbtinai nesukūrė reikalingų sąlygų paramai gauti</a:t>
            </a:r>
          </a:p>
          <a:p>
            <a:r>
              <a:rPr lang="lt-LT" sz="2000" dirty="0"/>
              <a:t>Didžiausia paramos suma 1 darbo vietai – 42552,23 Eur</a:t>
            </a:r>
          </a:p>
          <a:p>
            <a:r>
              <a:rPr lang="lt-LT" sz="2000" dirty="0"/>
              <a:t>Sukurta (-os) darbo vieta (-os) turi būti susijusi (-ios) su projekte numatytos veiklos vykdymu ir išlaikyta (-os) iki kontrolės laikotarpio pabaigos</a:t>
            </a:r>
          </a:p>
        </p:txBody>
      </p:sp>
    </p:spTree>
    <p:extLst>
      <p:ext uri="{BB962C8B-B14F-4D97-AF65-F5344CB8AC3E}">
        <p14:creationId xmlns:p14="http://schemas.microsoft.com/office/powerpoint/2010/main" val="3961044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500034" y="285728"/>
            <a:ext cx="6993069" cy="1176326"/>
          </a:xfrm>
        </p:spPr>
        <p:txBody>
          <a:bodyPr>
            <a:normAutofit fontScale="90000"/>
          </a:bodyPr>
          <a:lstStyle/>
          <a:p>
            <a:r>
              <a:rPr lang="lt-LT" b="1" dirty="0"/>
              <a:t>TINKAMUMO SĄLYGOS, SUSIJUSIOS SU HORIZONTALIOSIOMIS ES POLITIKOS SRITIMIS</a:t>
            </a:r>
            <a:endParaRPr lang="lt-LT" dirty="0"/>
          </a:p>
        </p:txBody>
      </p:sp>
      <p:sp>
        <p:nvSpPr>
          <p:cNvPr id="9" name="Turinio vietos rezervavimo ženklas 8"/>
          <p:cNvSpPr>
            <a:spLocks noGrp="1"/>
          </p:cNvSpPr>
          <p:nvPr>
            <p:ph idx="1"/>
          </p:nvPr>
        </p:nvSpPr>
        <p:spPr>
          <a:xfrm>
            <a:off x="357158" y="2143116"/>
            <a:ext cx="7851782" cy="2219138"/>
          </a:xfrm>
        </p:spPr>
        <p:txBody>
          <a:bodyPr>
            <a:noAutofit/>
          </a:bodyPr>
          <a:lstStyle/>
          <a:p>
            <a:r>
              <a:rPr lang="lt-LT" sz="2400" dirty="0"/>
              <a:t>Darniu vystymusi (aplinkosauga)</a:t>
            </a:r>
          </a:p>
          <a:p>
            <a:r>
              <a:rPr lang="lt-LT" sz="2400" dirty="0"/>
              <a:t>Moterų ir vyrų lygiomis teisėmis</a:t>
            </a:r>
          </a:p>
          <a:p>
            <a:r>
              <a:rPr lang="lt-LT" sz="2400" dirty="0"/>
              <a:t>Konkurencijos teise (dėl de minimis pagalbos, 2 deklaracijos)</a:t>
            </a:r>
          </a:p>
          <a:p>
            <a:endParaRPr lang="lt-LT" sz="2000" dirty="0"/>
          </a:p>
          <a:p>
            <a:endParaRPr lang="lt-LT" sz="2000" dirty="0"/>
          </a:p>
        </p:txBody>
      </p:sp>
    </p:spTree>
    <p:extLst>
      <p:ext uri="{BB962C8B-B14F-4D97-AF65-F5344CB8AC3E}">
        <p14:creationId xmlns:p14="http://schemas.microsoft.com/office/powerpoint/2010/main" val="3961044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500034" y="285728"/>
            <a:ext cx="6993069" cy="1176326"/>
          </a:xfrm>
        </p:spPr>
        <p:txBody>
          <a:bodyPr>
            <a:normAutofit fontScale="90000"/>
          </a:bodyPr>
          <a:lstStyle/>
          <a:p>
            <a:r>
              <a:rPr lang="lt-LT" b="1" dirty="0"/>
              <a:t>TINKAMUMO SĄLYGOS NUOSAVAM INDĖLIUI</a:t>
            </a:r>
            <a:endParaRPr lang="lt-LT" dirty="0"/>
          </a:p>
        </p:txBody>
      </p:sp>
      <p:sp>
        <p:nvSpPr>
          <p:cNvPr id="9" name="Turinio vietos rezervavimo ženklas 8"/>
          <p:cNvSpPr>
            <a:spLocks noGrp="1"/>
          </p:cNvSpPr>
          <p:nvPr>
            <p:ph idx="1"/>
          </p:nvPr>
        </p:nvSpPr>
        <p:spPr>
          <a:xfrm>
            <a:off x="357158" y="2143116"/>
            <a:ext cx="7851782" cy="2219138"/>
          </a:xfrm>
        </p:spPr>
        <p:txBody>
          <a:bodyPr>
            <a:noAutofit/>
          </a:bodyPr>
          <a:lstStyle/>
          <a:p>
            <a:r>
              <a:rPr lang="lt-LT" sz="2400" dirty="0"/>
              <a:t>Nuosavos lėšos (banko išrašas)</a:t>
            </a:r>
          </a:p>
          <a:p>
            <a:r>
              <a:rPr lang="lt-LT" sz="2400" dirty="0"/>
              <a:t>Skolintos lėšos (finansinės institucijos išduoti dokumentai, patvirtinantys galimybę gauti paskolą arba paskolos sutartis)</a:t>
            </a:r>
          </a:p>
          <a:p>
            <a:r>
              <a:rPr lang="lt-LT" sz="2400" dirty="0"/>
              <a:t>Nuosavos ir skolintos lėšos</a:t>
            </a:r>
          </a:p>
          <a:p>
            <a:endParaRPr lang="lt-LT" sz="2000" dirty="0"/>
          </a:p>
        </p:txBody>
      </p:sp>
    </p:spTree>
    <p:extLst>
      <p:ext uri="{BB962C8B-B14F-4D97-AF65-F5344CB8AC3E}">
        <p14:creationId xmlns:p14="http://schemas.microsoft.com/office/powerpoint/2010/main" val="3961044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500034" y="214290"/>
            <a:ext cx="6993069" cy="1176326"/>
          </a:xfrm>
        </p:spPr>
        <p:txBody>
          <a:bodyPr>
            <a:normAutofit fontScale="90000"/>
          </a:bodyPr>
          <a:lstStyle/>
          <a:p>
            <a:r>
              <a:rPr lang="lt-LT" b="1" dirty="0"/>
              <a:t>TINKAMUMO SĄLYGOS TINKAMOMS IŠLAIDOMS</a:t>
            </a:r>
            <a:endParaRPr lang="lt-LT" dirty="0"/>
          </a:p>
        </p:txBody>
      </p:sp>
      <p:sp>
        <p:nvSpPr>
          <p:cNvPr id="9" name="Turinio vietos rezervavimo ženklas 8"/>
          <p:cNvSpPr>
            <a:spLocks noGrp="1"/>
          </p:cNvSpPr>
          <p:nvPr>
            <p:ph idx="1"/>
          </p:nvPr>
        </p:nvSpPr>
        <p:spPr>
          <a:xfrm>
            <a:off x="539552" y="1340768"/>
            <a:ext cx="7056784" cy="2219138"/>
          </a:xfrm>
        </p:spPr>
        <p:txBody>
          <a:bodyPr>
            <a:noAutofit/>
          </a:bodyPr>
          <a:lstStyle/>
          <a:p>
            <a:r>
              <a:rPr lang="lt-LT" sz="2000" dirty="0"/>
              <a:t>Detaliai išdėstytos pirminėje paraiškoje</a:t>
            </a:r>
          </a:p>
          <a:p>
            <a:r>
              <a:rPr lang="lt-LT" sz="2000" dirty="0"/>
              <a:t>Tiesiogiai susijusios su projektu ir būtinos</a:t>
            </a:r>
          </a:p>
          <a:p>
            <a:r>
              <a:rPr lang="lt-LT" sz="2000" dirty="0"/>
              <a:t>Patikrinamos</a:t>
            </a:r>
          </a:p>
          <a:p>
            <a:r>
              <a:rPr lang="lt-LT" sz="2000" dirty="0"/>
              <a:t>Nekeičiamos VP įgyvendinimo metu</a:t>
            </a:r>
          </a:p>
          <a:p>
            <a:r>
              <a:rPr lang="lt-LT" sz="2000" dirty="0"/>
              <a:t>Neviršijančios rinkos kainų (3 būdai išlaidoms pagrįsti)</a:t>
            </a:r>
          </a:p>
          <a:p>
            <a:r>
              <a:rPr lang="lt-LT" sz="2000" dirty="0"/>
              <a:t>Patirtos nepažeidžiant pirkimų procedūros</a:t>
            </a:r>
          </a:p>
          <a:p>
            <a:r>
              <a:rPr lang="lt-LT" sz="2000" dirty="0"/>
              <a:t>Patirtos projekto įgyvendinimo laikotarpiu iki 36 mėn. nuo projekto vykdymo sutarties pasirašymo</a:t>
            </a:r>
          </a:p>
          <a:p>
            <a:r>
              <a:rPr lang="lt-LT" sz="2000" dirty="0"/>
              <a:t>Prekės turi būti naujos, nenaudotos atitinkančios  ES ir nacionalinius standartus</a:t>
            </a:r>
          </a:p>
          <a:p>
            <a:r>
              <a:rPr lang="lt-LT" sz="2000" dirty="0"/>
              <a:t>Kitos </a:t>
            </a:r>
          </a:p>
        </p:txBody>
      </p:sp>
    </p:spTree>
    <p:extLst>
      <p:ext uri="{BB962C8B-B14F-4D97-AF65-F5344CB8AC3E}">
        <p14:creationId xmlns:p14="http://schemas.microsoft.com/office/powerpoint/2010/main" val="3674868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fontScale="90000"/>
          </a:bodyPr>
          <a:lstStyle/>
          <a:p>
            <a:r>
              <a:rPr lang="lt-LT" b="1" dirty="0"/>
              <a:t>TINKAMOS FINANSUOTI IŠLAIDOS</a:t>
            </a:r>
            <a:endParaRPr lang="lt-LT" dirty="0"/>
          </a:p>
        </p:txBody>
      </p:sp>
      <p:sp>
        <p:nvSpPr>
          <p:cNvPr id="9" name="Turinio vietos rezervavimo ženklas 8"/>
          <p:cNvSpPr>
            <a:spLocks noGrp="1"/>
          </p:cNvSpPr>
          <p:nvPr>
            <p:ph idx="1"/>
          </p:nvPr>
        </p:nvSpPr>
        <p:spPr>
          <a:xfrm>
            <a:off x="539552" y="1412776"/>
            <a:ext cx="6842721" cy="2658330"/>
          </a:xfrm>
        </p:spPr>
        <p:txBody>
          <a:bodyPr>
            <a:noAutofit/>
          </a:bodyPr>
          <a:lstStyle/>
          <a:p>
            <a:r>
              <a:rPr lang="lt-LT" sz="2400" b="1" dirty="0"/>
              <a:t>Naujų prekių įsigijimo</a:t>
            </a:r>
            <a:r>
              <a:rPr lang="lt-LT" sz="2400" dirty="0"/>
              <a:t> </a:t>
            </a:r>
            <a:r>
              <a:rPr lang="lt-LT" dirty="0"/>
              <a:t>(naujos technikos ir įrangos įsigijimas, naujų statybinių medžiagų įsigijimas, kai statyba ūkio būdu)</a:t>
            </a:r>
          </a:p>
          <a:p>
            <a:r>
              <a:rPr lang="lt-LT" sz="2400" b="1" dirty="0"/>
              <a:t>Darbų ir paslaugų įsigijimo </a:t>
            </a:r>
            <a:r>
              <a:rPr lang="lt-LT" dirty="0"/>
              <a:t>(statinių nauja statyba, rekonstravimas, kapitalinis remontas, infrastruktūros kūrimas)</a:t>
            </a:r>
          </a:p>
          <a:p>
            <a:r>
              <a:rPr lang="lt-LT" sz="2400" b="1" dirty="0"/>
              <a:t>Bendrosios išlaidos </a:t>
            </a:r>
            <a:r>
              <a:rPr lang="lt-LT" sz="1600" dirty="0"/>
              <a:t>(</a:t>
            </a:r>
            <a:r>
              <a:rPr lang="lt-LT" dirty="0"/>
              <a:t>atlyginimas architektams, konsultantams ir pan., projekto viešinimas) </a:t>
            </a:r>
            <a:endParaRPr lang="lt-LT" b="1" dirty="0"/>
          </a:p>
          <a:p>
            <a:pPr marL="0" indent="0">
              <a:buNone/>
            </a:pPr>
            <a:endParaRPr lang="lt-LT" sz="2000" dirty="0"/>
          </a:p>
        </p:txBody>
      </p:sp>
    </p:spTree>
    <p:extLst>
      <p:ext uri="{BB962C8B-B14F-4D97-AF65-F5344CB8AC3E}">
        <p14:creationId xmlns:p14="http://schemas.microsoft.com/office/powerpoint/2010/main" val="402815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500034" y="285728"/>
            <a:ext cx="6993069" cy="1176326"/>
          </a:xfrm>
        </p:spPr>
        <p:txBody>
          <a:bodyPr>
            <a:normAutofit fontScale="90000"/>
          </a:bodyPr>
          <a:lstStyle/>
          <a:p>
            <a:r>
              <a:rPr lang="lt-LT" b="1" dirty="0"/>
              <a:t>VIETOS PROJEKTO VYKDYTOJO ĮSIPAREIGOJIMAI</a:t>
            </a:r>
            <a:endParaRPr lang="lt-LT" dirty="0"/>
          </a:p>
        </p:txBody>
      </p:sp>
      <p:sp>
        <p:nvSpPr>
          <p:cNvPr id="9" name="Turinio vietos rezervavimo ženklas 8"/>
          <p:cNvSpPr>
            <a:spLocks noGrp="1"/>
          </p:cNvSpPr>
          <p:nvPr>
            <p:ph idx="1"/>
          </p:nvPr>
        </p:nvSpPr>
        <p:spPr>
          <a:xfrm>
            <a:off x="428596" y="1214422"/>
            <a:ext cx="8424936" cy="2219138"/>
          </a:xfrm>
        </p:spPr>
        <p:txBody>
          <a:bodyPr>
            <a:noAutofit/>
          </a:bodyPr>
          <a:lstStyle/>
          <a:p>
            <a:r>
              <a:rPr lang="lt-LT" sz="2000" dirty="0"/>
              <a:t>Nenutraukti gamybinės veiklos, neperkelti jos už VVG ribų</a:t>
            </a:r>
          </a:p>
          <a:p>
            <a:r>
              <a:rPr lang="lt-LT" sz="2000" dirty="0"/>
              <a:t>Nepakeisti veiklos pobūdžio, jei tai pakenktų pradiniams vietos projekto tikslams</a:t>
            </a:r>
          </a:p>
          <a:p>
            <a:r>
              <a:rPr lang="lt-LT" sz="2000" dirty="0"/>
              <a:t>Viešinti gautą paramą</a:t>
            </a:r>
          </a:p>
          <a:p>
            <a:r>
              <a:rPr lang="lt-LT" sz="2000" dirty="0"/>
              <a:t>Esant galimybei apdrausti turtą</a:t>
            </a:r>
          </a:p>
          <a:p>
            <a:r>
              <a:rPr lang="lt-LT" sz="2000" dirty="0"/>
              <a:t>Įgyvendinti projektą per ne ilgiau kaip 36 mėn.</a:t>
            </a:r>
          </a:p>
          <a:p>
            <a:r>
              <a:rPr lang="lt-LT" sz="2000" dirty="0"/>
              <a:t>Sukurti ir iki kontrolės laikotarpio pabaigos išlaikyti numatytas darbo vietas</a:t>
            </a:r>
          </a:p>
          <a:p>
            <a:r>
              <a:rPr lang="lt-LT" sz="2000" dirty="0"/>
              <a:t>Ne mažiau kaip į 80 proc. kuriamų darbo vietų įdarbinti kaimo gyventojus</a:t>
            </a:r>
          </a:p>
          <a:p>
            <a:r>
              <a:rPr lang="lt-LT" sz="2000" dirty="0"/>
              <a:t>Vėliausiai su galutiniu mokėjimo prašymu pateikti statybos užbaigimo dokumentus, įrangos sumontavimo dokumentus ir kt.</a:t>
            </a:r>
          </a:p>
          <a:p>
            <a:endParaRPr lang="en-US" sz="2400" dirty="0"/>
          </a:p>
        </p:txBody>
      </p:sp>
    </p:spTree>
    <p:extLst>
      <p:ext uri="{BB962C8B-B14F-4D97-AF65-F5344CB8AC3E}">
        <p14:creationId xmlns:p14="http://schemas.microsoft.com/office/powerpoint/2010/main" val="3649990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500034" y="214290"/>
            <a:ext cx="6993069" cy="1176326"/>
          </a:xfrm>
        </p:spPr>
        <p:txBody>
          <a:bodyPr>
            <a:normAutofit fontScale="90000"/>
          </a:bodyPr>
          <a:lstStyle/>
          <a:p>
            <a:r>
              <a:rPr lang="lt-LT" b="1" dirty="0"/>
              <a:t>VIETOS PROJEKTŲ ATRANKOS KRITERIJAI (min. 60 balų)</a:t>
            </a:r>
            <a:endParaRPr lang="lt-LT" dirty="0"/>
          </a:p>
        </p:txBody>
      </p:sp>
      <p:sp>
        <p:nvSpPr>
          <p:cNvPr id="9" name="Turinio vietos rezervavimo ženklas 8"/>
          <p:cNvSpPr>
            <a:spLocks noGrp="1"/>
          </p:cNvSpPr>
          <p:nvPr>
            <p:ph idx="1"/>
          </p:nvPr>
        </p:nvSpPr>
        <p:spPr>
          <a:xfrm>
            <a:off x="539552" y="1340768"/>
            <a:ext cx="7056784" cy="2219138"/>
          </a:xfrm>
        </p:spPr>
        <p:txBody>
          <a:bodyPr>
            <a:noAutofit/>
          </a:bodyPr>
          <a:lstStyle/>
          <a:p>
            <a:pPr>
              <a:buNone/>
            </a:pPr>
            <a:r>
              <a:rPr lang="lt-LT" sz="2000" dirty="0"/>
              <a:t>1. Didesnis naujų darbo vietų skaičius – 20</a:t>
            </a:r>
          </a:p>
          <a:p>
            <a:pPr>
              <a:buNone/>
            </a:pPr>
            <a:r>
              <a:rPr lang="lt-LT" sz="2000" dirty="0"/>
              <a:t>2. Sukurtas didesnis naujų darbo vietų skaičius asmenims iki 40 metų – 20</a:t>
            </a:r>
          </a:p>
          <a:p>
            <a:pPr>
              <a:buNone/>
            </a:pPr>
            <a:r>
              <a:rPr lang="lt-LT" sz="2000" dirty="0"/>
              <a:t>3. Pareiškėjas ne trumpiau kaip 1 metus deklaravęs gyvenamąją vietą / registravęs veiklą ir veikiantis kaimo vietovėje - 20</a:t>
            </a:r>
          </a:p>
          <a:p>
            <a:pPr>
              <a:buNone/>
            </a:pPr>
            <a:r>
              <a:rPr lang="lt-LT" sz="2000" dirty="0"/>
              <a:t>4. Nekilnojamasis turtas priklauso pareiškėjui nuosavybės teise – 20</a:t>
            </a:r>
          </a:p>
          <a:p>
            <a:pPr>
              <a:buNone/>
            </a:pPr>
            <a:r>
              <a:rPr lang="lt-LT" sz="2000" dirty="0"/>
              <a:t>5. Geresni pareiškėjo projektų valdymo gebėjimai – 10</a:t>
            </a:r>
          </a:p>
          <a:p>
            <a:pPr>
              <a:buNone/>
            </a:pPr>
            <a:r>
              <a:rPr lang="lt-LT" sz="2000" dirty="0"/>
              <a:t>6. Projekte diegiamos inovacijos - 10</a:t>
            </a:r>
          </a:p>
        </p:txBody>
      </p:sp>
    </p:spTree>
    <p:extLst>
      <p:ext uri="{BB962C8B-B14F-4D97-AF65-F5344CB8AC3E}">
        <p14:creationId xmlns:p14="http://schemas.microsoft.com/office/powerpoint/2010/main" val="3674868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675430"/>
          </a:xfrm>
        </p:spPr>
        <p:txBody>
          <a:bodyPr>
            <a:normAutofit/>
          </a:bodyPr>
          <a:lstStyle/>
          <a:p>
            <a:r>
              <a:rPr lang="lt-LT" sz="3200" b="1" dirty="0"/>
              <a:t>PARAIŠKŲ TEIKIMAS IR VERTINIMAS</a:t>
            </a:r>
            <a:endParaRPr lang="lt-LT" sz="3200"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932846065"/>
              </p:ext>
            </p:extLst>
          </p:nvPr>
        </p:nvGraphicFramePr>
        <p:xfrm>
          <a:off x="571500" y="1357313"/>
          <a:ext cx="7429524" cy="423192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209476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a:bodyPr>
          <a:lstStyle/>
          <a:p>
            <a:r>
              <a:rPr lang="lt-LT" b="1" dirty="0"/>
              <a:t>LĖŠŲ IŠMOKĖJIMO TVARKA</a:t>
            </a:r>
            <a:endParaRPr lang="lt-LT" dirty="0"/>
          </a:p>
        </p:txBody>
      </p:sp>
      <p:sp>
        <p:nvSpPr>
          <p:cNvPr id="9" name="Turinio vietos rezervavimo ženklas 8"/>
          <p:cNvSpPr>
            <a:spLocks noGrp="1"/>
          </p:cNvSpPr>
          <p:nvPr>
            <p:ph idx="1"/>
          </p:nvPr>
        </p:nvSpPr>
        <p:spPr>
          <a:xfrm>
            <a:off x="539552" y="1851968"/>
            <a:ext cx="8424936" cy="2219138"/>
          </a:xfrm>
        </p:spPr>
        <p:txBody>
          <a:bodyPr>
            <a:noAutofit/>
          </a:bodyPr>
          <a:lstStyle/>
          <a:p>
            <a:r>
              <a:rPr lang="lt-LT" sz="2800" dirty="0"/>
              <a:t>Išlaidų kompensavimo</a:t>
            </a:r>
          </a:p>
          <a:p>
            <a:endParaRPr lang="lt-LT" sz="2800" dirty="0"/>
          </a:p>
        </p:txBody>
      </p:sp>
    </p:spTree>
    <p:extLst>
      <p:ext uri="{BB962C8B-B14F-4D97-AF65-F5344CB8AC3E}">
        <p14:creationId xmlns:p14="http://schemas.microsoft.com/office/powerpoint/2010/main" val="3649990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2420888"/>
            <a:ext cx="8001056" cy="584775"/>
          </a:xfrm>
          <a:prstGeom prst="rect">
            <a:avLst/>
          </a:prstGeom>
          <a:noFill/>
        </p:spPr>
        <p:txBody>
          <a:bodyPr wrap="square" rtlCol="0">
            <a:spAutoFit/>
          </a:bodyPr>
          <a:lstStyle/>
          <a:p>
            <a:pPr algn="ctr"/>
            <a:r>
              <a:rPr lang="lt-LT" sz="3200" b="1" dirty="0"/>
              <a:t>AČIŪ  UŽ  DĖMESĮ </a:t>
            </a:r>
            <a:r>
              <a:rPr lang="en-US" sz="3200" b="1" dirty="0"/>
              <a:t>!</a:t>
            </a:r>
            <a:endParaRPr lang="lt-LT" sz="3200" b="1" dirty="0"/>
          </a:p>
        </p:txBody>
      </p:sp>
      <p:pic>
        <p:nvPicPr>
          <p:cNvPr id="3" name="Picture 2"/>
          <p:cNvPicPr>
            <a:picLocks noChangeAspect="1" noChangeArrowheads="1"/>
          </p:cNvPicPr>
          <p:nvPr/>
        </p:nvPicPr>
        <p:blipFill>
          <a:blip r:embed="rId2" cstate="print"/>
          <a:srcRect/>
          <a:stretch>
            <a:fillRect/>
          </a:stretch>
        </p:blipFill>
        <p:spPr bwMode="auto">
          <a:xfrm>
            <a:off x="1857356" y="3857628"/>
            <a:ext cx="2088232" cy="818767"/>
          </a:xfrm>
          <a:prstGeom prst="rect">
            <a:avLst/>
          </a:prstGeom>
          <a:noFill/>
          <a:ln w="9525">
            <a:noFill/>
            <a:miter lim="800000"/>
            <a:headEnd/>
            <a:tailEnd/>
          </a:ln>
        </p:spPr>
      </p:pic>
      <p:pic>
        <p:nvPicPr>
          <p:cNvPr id="4" name="Picture 1"/>
          <p:cNvPicPr>
            <a:picLocks noChangeAspect="1" noChangeArrowheads="1"/>
          </p:cNvPicPr>
          <p:nvPr/>
        </p:nvPicPr>
        <p:blipFill>
          <a:blip r:embed="rId3" cstate="print"/>
          <a:srcRect/>
          <a:stretch>
            <a:fillRect/>
          </a:stretch>
        </p:blipFill>
        <p:spPr bwMode="auto">
          <a:xfrm>
            <a:off x="4211958" y="3871702"/>
            <a:ext cx="792088" cy="797015"/>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5270416" y="3801995"/>
            <a:ext cx="720080" cy="859314"/>
          </a:xfrm>
          <a:prstGeom prst="rect">
            <a:avLst/>
          </a:prstGeom>
          <a:noFill/>
          <a:ln w="9525">
            <a:noFill/>
            <a:miter lim="800000"/>
            <a:headEnd/>
            <a:tailEnd/>
          </a:ln>
        </p:spPr>
      </p:pic>
      <p:pic>
        <p:nvPicPr>
          <p:cNvPr id="6" name="Picture 6" descr="SRVVG_logo"/>
          <p:cNvPicPr>
            <a:picLocks noChangeAspect="1" noChangeArrowheads="1"/>
          </p:cNvPicPr>
          <p:nvPr/>
        </p:nvPicPr>
        <p:blipFill>
          <a:blip r:embed="rId5" cstate="print"/>
          <a:srcRect/>
          <a:stretch>
            <a:fillRect/>
          </a:stretch>
        </p:blipFill>
        <p:spPr bwMode="auto">
          <a:xfrm>
            <a:off x="6156176" y="3802184"/>
            <a:ext cx="1152127" cy="866533"/>
          </a:xfrm>
          <a:prstGeom prst="rect">
            <a:avLst/>
          </a:prstGeom>
          <a:noFill/>
          <a:ln w="9525">
            <a:noFill/>
            <a:miter lim="800000"/>
            <a:headEnd/>
            <a:tailEnd/>
          </a:ln>
        </p:spPr>
      </p:pic>
    </p:spTree>
    <p:extLst>
      <p:ext uri="{BB962C8B-B14F-4D97-AF65-F5344CB8AC3E}">
        <p14:creationId xmlns:p14="http://schemas.microsoft.com/office/powerpoint/2010/main" val="3942951508"/>
      </p:ext>
    </p:extLst>
  </p:cSld>
  <p:clrMapOvr>
    <a:masterClrMapping/>
  </p:clrMapOvr>
</p:sld>
</file>

<file path=ppt/theme/theme1.xml><?xml version="1.0" encoding="utf-8"?>
<a:theme xmlns:a="http://schemas.openxmlformats.org/drawingml/2006/main" name="Briaunota">
  <a:themeElements>
    <a:clrScheme name="Briauno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Briaunot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auno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981</TotalTime>
  <Words>891</Words>
  <Application>Microsoft Office PowerPoint</Application>
  <PresentationFormat>Demonstracija ekrane (4:3)</PresentationFormat>
  <Paragraphs>104</Paragraphs>
  <Slides>17</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17</vt:i4>
      </vt:variant>
    </vt:vector>
  </HeadingPairs>
  <TitlesOfParts>
    <vt:vector size="22" baseType="lpstr">
      <vt:lpstr>Arial</vt:lpstr>
      <vt:lpstr>Calibri</vt:lpstr>
      <vt:lpstr>Trebuchet MS</vt:lpstr>
      <vt:lpstr>Wingdings 3</vt:lpstr>
      <vt:lpstr>Briaunota</vt:lpstr>
      <vt:lpstr>„PowerPoint“ pateiktis</vt:lpstr>
      <vt:lpstr>„PowerPoint“ pateiktis</vt:lpstr>
      <vt:lpstr>DOKUMENTAI, REGLAMENTUOJANTYS VIETOS PROJEKTŲ RENGIMĄ IR ĮGYVENDINIMĄ</vt:lpstr>
      <vt:lpstr>„PowerPoint“ pateiktis</vt:lpstr>
      <vt:lpstr>TINKAMUMO SĄLYGOS  PAREIŠKĖJUI (1)</vt:lpstr>
      <vt:lpstr>TINKAMUMO SĄLYGOS  PAREIŠKĖJUI (2)</vt:lpstr>
      <vt:lpstr>TINKAMUMO SĄLYGOS VIETOS PROJEKTUI (1)</vt:lpstr>
      <vt:lpstr>TINKAMUMO SĄLYGOS VIETOS PROJEKTUI (2)</vt:lpstr>
      <vt:lpstr>TINKAMUMO SĄLYGOS, SUSIJUSIOS SU HORIZONTALIOSIOMIS ES POLITIKOS SRITIMIS</vt:lpstr>
      <vt:lpstr>TINKAMUMO SĄLYGOS NUOSAVAM INDĖLIUI</vt:lpstr>
      <vt:lpstr>TINKAMUMO SĄLYGOS TINKAMOMS IŠLAIDOMS</vt:lpstr>
      <vt:lpstr>TINKAMOS FINANSUOTI IŠLAIDOS</vt:lpstr>
      <vt:lpstr>VIETOS PROJEKTO VYKDYTOJO ĮSIPAREIGOJIMAI</vt:lpstr>
      <vt:lpstr>VIETOS PROJEKTŲ ATRANKOS KRITERIJAI (min. 60 balų)</vt:lpstr>
      <vt:lpstr>PARAIŠKŲ TEIKIMAS IR VERTINIMAS</vt:lpstr>
      <vt:lpstr>LĖŠŲ IŠMOKĖJIMO TVARKA</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Namai-PC</dc:creator>
  <cp:lastModifiedBy>Siauliu VVG</cp:lastModifiedBy>
  <cp:revision>104</cp:revision>
  <cp:lastPrinted>2017-11-22T07:58:23Z</cp:lastPrinted>
  <dcterms:created xsi:type="dcterms:W3CDTF">2011-05-09T18:21:02Z</dcterms:created>
  <dcterms:modified xsi:type="dcterms:W3CDTF">2017-11-22T09:22:00Z</dcterms:modified>
</cp:coreProperties>
</file>